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3"/>
  </p:notesMasterIdLst>
  <p:sldIdLst>
    <p:sldId id="256" r:id="rId2"/>
    <p:sldId id="261" r:id="rId3"/>
    <p:sldId id="288" r:id="rId4"/>
    <p:sldId id="262" r:id="rId5"/>
    <p:sldId id="293" r:id="rId6"/>
    <p:sldId id="295" r:id="rId7"/>
    <p:sldId id="284" r:id="rId8"/>
    <p:sldId id="278" r:id="rId9"/>
    <p:sldId id="270" r:id="rId10"/>
    <p:sldId id="290" r:id="rId11"/>
    <p:sldId id="267" r:id="rId12"/>
    <p:sldId id="268" r:id="rId13"/>
    <p:sldId id="271" r:id="rId14"/>
    <p:sldId id="269" r:id="rId15"/>
    <p:sldId id="273" r:id="rId16"/>
    <p:sldId id="272" r:id="rId17"/>
    <p:sldId id="287" r:id="rId18"/>
    <p:sldId id="279" r:id="rId19"/>
    <p:sldId id="283" r:id="rId20"/>
    <p:sldId id="291" r:id="rId21"/>
    <p:sldId id="29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1F4569"/>
    <a:srgbClr val="0D2670"/>
    <a:srgbClr val="00165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92"/>
    <p:restoredTop sz="83129" autoAdjust="0"/>
  </p:normalViewPr>
  <p:slideViewPr>
    <p:cSldViewPr snapToGrid="0" snapToObjects="1">
      <p:cViewPr varScale="1">
        <p:scale>
          <a:sx n="53" d="100"/>
          <a:sy n="53" d="100"/>
        </p:scale>
        <p:origin x="1006"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9CF547-6490-484B-B343-D059AE3AD846}"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4A807B3-73F4-40CD-93B8-CAA7D92F8DD1}">
      <dgm:prSet custT="1"/>
      <dgm:spPr/>
      <dgm:t>
        <a:bodyPr/>
        <a:lstStyle/>
        <a:p>
          <a:r>
            <a:rPr lang="en-US" sz="1400" b="0" i="0" dirty="0"/>
            <a:t>Employee Attrition Analytics (EAA) is the process of analyzing data to determine the causes of employee turnover in an organization. EAA allows organizations to identify potential risk areas or areas for improvement, such as high turnover rates in specific departments or job roles. </a:t>
          </a:r>
          <a:endParaRPr lang="en-US" sz="1400" dirty="0"/>
        </a:p>
      </dgm:t>
    </dgm:pt>
    <dgm:pt modelId="{14D45A7C-5113-4A49-BFCF-649870FB7376}" type="parTrans" cxnId="{6501C9F5-D7ED-470C-BF5E-DCA4EDDDDBAC}">
      <dgm:prSet/>
      <dgm:spPr/>
      <dgm:t>
        <a:bodyPr/>
        <a:lstStyle/>
        <a:p>
          <a:endParaRPr lang="en-US"/>
        </a:p>
      </dgm:t>
    </dgm:pt>
    <dgm:pt modelId="{E54EF36C-F5AD-472C-B832-3CDA65EB0293}" type="sibTrans" cxnId="{6501C9F5-D7ED-470C-BF5E-DCA4EDDDDBAC}">
      <dgm:prSet/>
      <dgm:spPr/>
      <dgm:t>
        <a:bodyPr/>
        <a:lstStyle/>
        <a:p>
          <a:endParaRPr lang="en-US"/>
        </a:p>
      </dgm:t>
    </dgm:pt>
    <dgm:pt modelId="{21C6372A-1E52-4304-8358-64CDB892D97C}">
      <dgm:prSet custT="1"/>
      <dgm:spPr/>
      <dgm:t>
        <a:bodyPr/>
        <a:lstStyle/>
        <a:p>
          <a:r>
            <a:rPr lang="en-US" sz="1400" b="0" i="0" dirty="0"/>
            <a:t>By addressing these issues, businesses can improve employee morale, lower turnover costs, and ultimately build a more successful and sustainable business. </a:t>
          </a:r>
          <a:endParaRPr lang="en-US" sz="1400" dirty="0"/>
        </a:p>
      </dgm:t>
    </dgm:pt>
    <dgm:pt modelId="{D74F3267-1137-4FF9-96E3-3C0760D8BB35}" type="parTrans" cxnId="{F583D365-9AE4-4C44-BB7B-B04F8F248D44}">
      <dgm:prSet/>
      <dgm:spPr/>
      <dgm:t>
        <a:bodyPr/>
        <a:lstStyle/>
        <a:p>
          <a:endParaRPr lang="en-US"/>
        </a:p>
      </dgm:t>
    </dgm:pt>
    <dgm:pt modelId="{785534A2-C2DD-4802-BB97-75CFD81763A9}" type="sibTrans" cxnId="{F583D365-9AE4-4C44-BB7B-B04F8F248D44}">
      <dgm:prSet/>
      <dgm:spPr/>
      <dgm:t>
        <a:bodyPr/>
        <a:lstStyle/>
        <a:p>
          <a:endParaRPr lang="en-US"/>
        </a:p>
      </dgm:t>
    </dgm:pt>
    <dgm:pt modelId="{7FDE5D68-D113-4BD7-B69F-B282D1500225}">
      <dgm:prSet custT="1"/>
      <dgm:spPr/>
      <dgm:t>
        <a:bodyPr/>
        <a:lstStyle/>
        <a:p>
          <a:r>
            <a:rPr lang="en-US" sz="1400" b="0" i="0" dirty="0"/>
            <a:t>Why this matters: Understanding what kinds of employees leave the company helps to retain talent and prevent burnout. This saves the costs of training new hires and invests in building long-term expertise in the company.</a:t>
          </a:r>
          <a:endParaRPr lang="en-US" sz="1400" dirty="0"/>
        </a:p>
      </dgm:t>
    </dgm:pt>
    <dgm:pt modelId="{AAF46DB8-BFA3-4185-853B-F5FECD9F4AA3}" type="parTrans" cxnId="{3FBED88B-36C8-46BB-8394-17743EA18816}">
      <dgm:prSet/>
      <dgm:spPr/>
      <dgm:t>
        <a:bodyPr/>
        <a:lstStyle/>
        <a:p>
          <a:endParaRPr lang="en-US"/>
        </a:p>
      </dgm:t>
    </dgm:pt>
    <dgm:pt modelId="{4F131160-F765-4958-AEFD-1294C1FB9BD9}" type="sibTrans" cxnId="{3FBED88B-36C8-46BB-8394-17743EA18816}">
      <dgm:prSet/>
      <dgm:spPr/>
      <dgm:t>
        <a:bodyPr/>
        <a:lstStyle/>
        <a:p>
          <a:endParaRPr lang="en-US"/>
        </a:p>
      </dgm:t>
    </dgm:pt>
    <dgm:pt modelId="{0CF5630E-5DBB-4AD5-A45F-88C82A283173}">
      <dgm:prSet custT="1"/>
      <dgm:spPr/>
      <dgm:t>
        <a:bodyPr/>
        <a:lstStyle/>
        <a:p>
          <a:endParaRPr lang="en-US" sz="1300" dirty="0"/>
        </a:p>
      </dgm:t>
    </dgm:pt>
    <dgm:pt modelId="{07FEA93F-0C56-4E4A-92D1-1BC77EB9334F}" type="parTrans" cxnId="{F99DCEEE-16A1-444D-B313-16620F5B4F9E}">
      <dgm:prSet/>
      <dgm:spPr/>
      <dgm:t>
        <a:bodyPr/>
        <a:lstStyle/>
        <a:p>
          <a:endParaRPr lang="en-US"/>
        </a:p>
      </dgm:t>
    </dgm:pt>
    <dgm:pt modelId="{330B00C6-D03A-4E7F-98F6-55C51666A66B}" type="sibTrans" cxnId="{F99DCEEE-16A1-444D-B313-16620F5B4F9E}">
      <dgm:prSet/>
      <dgm:spPr/>
      <dgm:t>
        <a:bodyPr/>
        <a:lstStyle/>
        <a:p>
          <a:endParaRPr lang="en-US"/>
        </a:p>
      </dgm:t>
    </dgm:pt>
    <dgm:pt modelId="{C323CC0B-A530-4D6B-98D8-FD50D4DEC5B8}" type="pres">
      <dgm:prSet presAssocID="{499CF547-6490-484B-B343-D059AE3AD846}" presName="root" presStyleCnt="0">
        <dgm:presLayoutVars>
          <dgm:dir/>
          <dgm:resizeHandles val="exact"/>
        </dgm:presLayoutVars>
      </dgm:prSet>
      <dgm:spPr/>
    </dgm:pt>
    <dgm:pt modelId="{8A9EC916-8A51-4467-8251-6D461677E7C1}" type="pres">
      <dgm:prSet presAssocID="{D4A807B3-73F4-40CD-93B8-CAA7D92F8DD1}" presName="compNode" presStyleCnt="0"/>
      <dgm:spPr/>
    </dgm:pt>
    <dgm:pt modelId="{80EF6B70-43D3-4FBE-AFDE-427C560425E9}" type="pres">
      <dgm:prSet presAssocID="{D4A807B3-73F4-40CD-93B8-CAA7D92F8DD1}" presName="bgRect" presStyleLbl="bgShp" presStyleIdx="0" presStyleCnt="4" custScaleY="133385"/>
      <dgm:spPr/>
    </dgm:pt>
    <dgm:pt modelId="{3A244778-0CD9-44CF-8BB2-A79AB00482A0}" type="pres">
      <dgm:prSet presAssocID="{D4A807B3-73F4-40CD-93B8-CAA7D92F8DD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siness Growth"/>
        </a:ext>
      </dgm:extLst>
    </dgm:pt>
    <dgm:pt modelId="{5A66B70E-31FA-412F-8912-3CCE99BFEA78}" type="pres">
      <dgm:prSet presAssocID="{D4A807B3-73F4-40CD-93B8-CAA7D92F8DD1}" presName="spaceRect" presStyleCnt="0"/>
      <dgm:spPr/>
    </dgm:pt>
    <dgm:pt modelId="{445BDA73-3106-44FF-8539-5E171B433796}" type="pres">
      <dgm:prSet presAssocID="{D4A807B3-73F4-40CD-93B8-CAA7D92F8DD1}" presName="parTx" presStyleLbl="revTx" presStyleIdx="0" presStyleCnt="4" custLinFactNeighborX="-3184" custLinFactNeighborY="-8812">
        <dgm:presLayoutVars>
          <dgm:chMax val="0"/>
          <dgm:chPref val="0"/>
        </dgm:presLayoutVars>
      </dgm:prSet>
      <dgm:spPr/>
    </dgm:pt>
    <dgm:pt modelId="{5CF9F963-24E5-403C-88A0-ECD0DBABFF54}" type="pres">
      <dgm:prSet presAssocID="{E54EF36C-F5AD-472C-B832-3CDA65EB0293}" presName="sibTrans" presStyleCnt="0"/>
      <dgm:spPr/>
    </dgm:pt>
    <dgm:pt modelId="{D94EF7D7-85B3-4467-91DC-09887DD0668B}" type="pres">
      <dgm:prSet presAssocID="{21C6372A-1E52-4304-8358-64CDB892D97C}" presName="compNode" presStyleCnt="0"/>
      <dgm:spPr/>
    </dgm:pt>
    <dgm:pt modelId="{5DCA40A7-1108-4702-9F8F-7262964B9F45}" type="pres">
      <dgm:prSet presAssocID="{21C6372A-1E52-4304-8358-64CDB892D97C}" presName="bgRect" presStyleLbl="bgShp" presStyleIdx="1" presStyleCnt="4"/>
      <dgm:spPr/>
    </dgm:pt>
    <dgm:pt modelId="{2CEA4F79-48EF-4769-809A-8F6395626270}" type="pres">
      <dgm:prSet presAssocID="{21C6372A-1E52-4304-8358-64CDB892D97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nnections"/>
        </a:ext>
      </dgm:extLst>
    </dgm:pt>
    <dgm:pt modelId="{25E3748E-3ADA-436D-8AB1-310E3A7F3AA1}" type="pres">
      <dgm:prSet presAssocID="{21C6372A-1E52-4304-8358-64CDB892D97C}" presName="spaceRect" presStyleCnt="0"/>
      <dgm:spPr/>
    </dgm:pt>
    <dgm:pt modelId="{8652D886-8E94-41C1-A9B0-A4875FB6DE17}" type="pres">
      <dgm:prSet presAssocID="{21C6372A-1E52-4304-8358-64CDB892D97C}" presName="parTx" presStyleLbl="revTx" presStyleIdx="1" presStyleCnt="4" custLinFactNeighborX="153" custLinFactNeighborY="-12719">
        <dgm:presLayoutVars>
          <dgm:chMax val="0"/>
          <dgm:chPref val="0"/>
        </dgm:presLayoutVars>
      </dgm:prSet>
      <dgm:spPr/>
    </dgm:pt>
    <dgm:pt modelId="{6B5DE312-3AD1-4AD7-AAC5-D0F25DEF1E87}" type="pres">
      <dgm:prSet presAssocID="{785534A2-C2DD-4802-BB97-75CFD81763A9}" presName="sibTrans" presStyleCnt="0"/>
      <dgm:spPr/>
    </dgm:pt>
    <dgm:pt modelId="{B5DDA52E-952D-433F-AE4A-E6B74068C9F1}" type="pres">
      <dgm:prSet presAssocID="{7FDE5D68-D113-4BD7-B69F-B282D1500225}" presName="compNode" presStyleCnt="0"/>
      <dgm:spPr/>
    </dgm:pt>
    <dgm:pt modelId="{A0EEF02C-578A-441D-A62D-6E6090372BD2}" type="pres">
      <dgm:prSet presAssocID="{7FDE5D68-D113-4BD7-B69F-B282D1500225}" presName="bgRect" presStyleLbl="bgShp" presStyleIdx="2" presStyleCnt="4"/>
      <dgm:spPr/>
    </dgm:pt>
    <dgm:pt modelId="{CB376148-87F0-45D5-9194-FA37DF6413A6}" type="pres">
      <dgm:prSet presAssocID="{7FDE5D68-D113-4BD7-B69F-B282D150022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ffice Worker"/>
        </a:ext>
      </dgm:extLst>
    </dgm:pt>
    <dgm:pt modelId="{B0BB5635-1691-4C37-946D-E10EE6A4DE88}" type="pres">
      <dgm:prSet presAssocID="{7FDE5D68-D113-4BD7-B69F-B282D1500225}" presName="spaceRect" presStyleCnt="0"/>
      <dgm:spPr/>
    </dgm:pt>
    <dgm:pt modelId="{F8068DE9-D2B9-4392-A7E5-0EA1E71F71E4}" type="pres">
      <dgm:prSet presAssocID="{7FDE5D68-D113-4BD7-B69F-B282D1500225}" presName="parTx" presStyleLbl="revTx" presStyleIdx="2" presStyleCnt="4" custLinFactNeighborX="153" custLinFactNeighborY="-9635">
        <dgm:presLayoutVars>
          <dgm:chMax val="0"/>
          <dgm:chPref val="0"/>
        </dgm:presLayoutVars>
      </dgm:prSet>
      <dgm:spPr/>
    </dgm:pt>
    <dgm:pt modelId="{24CAAFEB-FC29-431B-A53F-61FA08488B47}" type="pres">
      <dgm:prSet presAssocID="{4F131160-F765-4958-AEFD-1294C1FB9BD9}" presName="sibTrans" presStyleCnt="0"/>
      <dgm:spPr/>
    </dgm:pt>
    <dgm:pt modelId="{73CBBFDF-496C-43AF-94E1-69DF20F5EAB3}" type="pres">
      <dgm:prSet presAssocID="{0CF5630E-5DBB-4AD5-A45F-88C82A283173}" presName="compNode" presStyleCnt="0"/>
      <dgm:spPr/>
    </dgm:pt>
    <dgm:pt modelId="{9D4DEA8C-0974-4DF3-8DC3-C6E8EDF4399B}" type="pres">
      <dgm:prSet presAssocID="{0CF5630E-5DBB-4AD5-A45F-88C82A283173}" presName="bgRect" presStyleLbl="bgShp" presStyleIdx="3" presStyleCnt="4"/>
      <dgm:spPr/>
    </dgm:pt>
    <dgm:pt modelId="{59A9C5B9-52F0-44DC-8C9B-8083D5CA2006}" type="pres">
      <dgm:prSet presAssocID="{0CF5630E-5DBB-4AD5-A45F-88C82A28317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refighter"/>
        </a:ext>
      </dgm:extLst>
    </dgm:pt>
    <dgm:pt modelId="{D756ADA8-B61B-46ED-871A-D06C387A4613}" type="pres">
      <dgm:prSet presAssocID="{0CF5630E-5DBB-4AD5-A45F-88C82A283173}" presName="spaceRect" presStyleCnt="0"/>
      <dgm:spPr/>
    </dgm:pt>
    <dgm:pt modelId="{AADDD692-1D43-4E54-9265-08155F018B3B}" type="pres">
      <dgm:prSet presAssocID="{0CF5630E-5DBB-4AD5-A45F-88C82A283173}" presName="parTx" presStyleLbl="revTx" presStyleIdx="3" presStyleCnt="4">
        <dgm:presLayoutVars>
          <dgm:chMax val="0"/>
          <dgm:chPref val="0"/>
        </dgm:presLayoutVars>
      </dgm:prSet>
      <dgm:spPr/>
    </dgm:pt>
  </dgm:ptLst>
  <dgm:cxnLst>
    <dgm:cxn modelId="{FAFFC500-6878-41A8-A9B5-B1BA69E71A37}" type="presOf" srcId="{D4A807B3-73F4-40CD-93B8-CAA7D92F8DD1}" destId="{445BDA73-3106-44FF-8539-5E171B433796}" srcOrd="0" destOrd="0" presId="urn:microsoft.com/office/officeart/2018/2/layout/IconVerticalSolidList"/>
    <dgm:cxn modelId="{A61CEA13-2AA8-4963-963D-741C839544C7}" type="presOf" srcId="{21C6372A-1E52-4304-8358-64CDB892D97C}" destId="{8652D886-8E94-41C1-A9B0-A4875FB6DE17}" srcOrd="0" destOrd="0" presId="urn:microsoft.com/office/officeart/2018/2/layout/IconVerticalSolidList"/>
    <dgm:cxn modelId="{F583D365-9AE4-4C44-BB7B-B04F8F248D44}" srcId="{499CF547-6490-484B-B343-D059AE3AD846}" destId="{21C6372A-1E52-4304-8358-64CDB892D97C}" srcOrd="1" destOrd="0" parTransId="{D74F3267-1137-4FF9-96E3-3C0760D8BB35}" sibTransId="{785534A2-C2DD-4802-BB97-75CFD81763A9}"/>
    <dgm:cxn modelId="{10D76B70-594C-4255-A052-A09E7948A0F9}" type="presOf" srcId="{7FDE5D68-D113-4BD7-B69F-B282D1500225}" destId="{F8068DE9-D2B9-4392-A7E5-0EA1E71F71E4}" srcOrd="0" destOrd="0" presId="urn:microsoft.com/office/officeart/2018/2/layout/IconVerticalSolidList"/>
    <dgm:cxn modelId="{3FBED88B-36C8-46BB-8394-17743EA18816}" srcId="{499CF547-6490-484B-B343-D059AE3AD846}" destId="{7FDE5D68-D113-4BD7-B69F-B282D1500225}" srcOrd="2" destOrd="0" parTransId="{AAF46DB8-BFA3-4185-853B-F5FECD9F4AA3}" sibTransId="{4F131160-F765-4958-AEFD-1294C1FB9BD9}"/>
    <dgm:cxn modelId="{E876E7AC-F215-4928-B3DA-98CCDC7C853D}" type="presOf" srcId="{499CF547-6490-484B-B343-D059AE3AD846}" destId="{C323CC0B-A530-4D6B-98D8-FD50D4DEC5B8}" srcOrd="0" destOrd="0" presId="urn:microsoft.com/office/officeart/2018/2/layout/IconVerticalSolidList"/>
    <dgm:cxn modelId="{C1292FE1-A45C-41DD-AD9F-533E38C668E0}" type="presOf" srcId="{0CF5630E-5DBB-4AD5-A45F-88C82A283173}" destId="{AADDD692-1D43-4E54-9265-08155F018B3B}" srcOrd="0" destOrd="0" presId="urn:microsoft.com/office/officeart/2018/2/layout/IconVerticalSolidList"/>
    <dgm:cxn modelId="{F99DCEEE-16A1-444D-B313-16620F5B4F9E}" srcId="{499CF547-6490-484B-B343-D059AE3AD846}" destId="{0CF5630E-5DBB-4AD5-A45F-88C82A283173}" srcOrd="3" destOrd="0" parTransId="{07FEA93F-0C56-4E4A-92D1-1BC77EB9334F}" sibTransId="{330B00C6-D03A-4E7F-98F6-55C51666A66B}"/>
    <dgm:cxn modelId="{6501C9F5-D7ED-470C-BF5E-DCA4EDDDDBAC}" srcId="{499CF547-6490-484B-B343-D059AE3AD846}" destId="{D4A807B3-73F4-40CD-93B8-CAA7D92F8DD1}" srcOrd="0" destOrd="0" parTransId="{14D45A7C-5113-4A49-BFCF-649870FB7376}" sibTransId="{E54EF36C-F5AD-472C-B832-3CDA65EB0293}"/>
    <dgm:cxn modelId="{9A736DAA-69F8-4D95-98C2-3A6486A8FED7}" type="presParOf" srcId="{C323CC0B-A530-4D6B-98D8-FD50D4DEC5B8}" destId="{8A9EC916-8A51-4467-8251-6D461677E7C1}" srcOrd="0" destOrd="0" presId="urn:microsoft.com/office/officeart/2018/2/layout/IconVerticalSolidList"/>
    <dgm:cxn modelId="{7C7D851C-67A7-444B-9555-4E49C58517F4}" type="presParOf" srcId="{8A9EC916-8A51-4467-8251-6D461677E7C1}" destId="{80EF6B70-43D3-4FBE-AFDE-427C560425E9}" srcOrd="0" destOrd="0" presId="urn:microsoft.com/office/officeart/2018/2/layout/IconVerticalSolidList"/>
    <dgm:cxn modelId="{92C48F1F-C5A6-4FC2-99A4-95DF101389F3}" type="presParOf" srcId="{8A9EC916-8A51-4467-8251-6D461677E7C1}" destId="{3A244778-0CD9-44CF-8BB2-A79AB00482A0}" srcOrd="1" destOrd="0" presId="urn:microsoft.com/office/officeart/2018/2/layout/IconVerticalSolidList"/>
    <dgm:cxn modelId="{3454B5BC-C538-44CD-B7DF-E2BDFD7908FF}" type="presParOf" srcId="{8A9EC916-8A51-4467-8251-6D461677E7C1}" destId="{5A66B70E-31FA-412F-8912-3CCE99BFEA78}" srcOrd="2" destOrd="0" presId="urn:microsoft.com/office/officeart/2018/2/layout/IconVerticalSolidList"/>
    <dgm:cxn modelId="{54A14126-AFBD-41DC-9D33-147C0F1C3E9D}" type="presParOf" srcId="{8A9EC916-8A51-4467-8251-6D461677E7C1}" destId="{445BDA73-3106-44FF-8539-5E171B433796}" srcOrd="3" destOrd="0" presId="urn:microsoft.com/office/officeart/2018/2/layout/IconVerticalSolidList"/>
    <dgm:cxn modelId="{123385BA-420E-46D0-A179-28EFE9A81240}" type="presParOf" srcId="{C323CC0B-A530-4D6B-98D8-FD50D4DEC5B8}" destId="{5CF9F963-24E5-403C-88A0-ECD0DBABFF54}" srcOrd="1" destOrd="0" presId="urn:microsoft.com/office/officeart/2018/2/layout/IconVerticalSolidList"/>
    <dgm:cxn modelId="{2D3D1E2C-670A-4059-BA6A-FA5F942F48CB}" type="presParOf" srcId="{C323CC0B-A530-4D6B-98D8-FD50D4DEC5B8}" destId="{D94EF7D7-85B3-4467-91DC-09887DD0668B}" srcOrd="2" destOrd="0" presId="urn:microsoft.com/office/officeart/2018/2/layout/IconVerticalSolidList"/>
    <dgm:cxn modelId="{63863437-6661-4371-BDCB-89B0AE644F41}" type="presParOf" srcId="{D94EF7D7-85B3-4467-91DC-09887DD0668B}" destId="{5DCA40A7-1108-4702-9F8F-7262964B9F45}" srcOrd="0" destOrd="0" presId="urn:microsoft.com/office/officeart/2018/2/layout/IconVerticalSolidList"/>
    <dgm:cxn modelId="{2E670C54-6DA2-42AC-B0EB-3EBF33C198FF}" type="presParOf" srcId="{D94EF7D7-85B3-4467-91DC-09887DD0668B}" destId="{2CEA4F79-48EF-4769-809A-8F6395626270}" srcOrd="1" destOrd="0" presId="urn:microsoft.com/office/officeart/2018/2/layout/IconVerticalSolidList"/>
    <dgm:cxn modelId="{40F3CBF3-22BD-4D1F-9BA5-493882DAE014}" type="presParOf" srcId="{D94EF7D7-85B3-4467-91DC-09887DD0668B}" destId="{25E3748E-3ADA-436D-8AB1-310E3A7F3AA1}" srcOrd="2" destOrd="0" presId="urn:microsoft.com/office/officeart/2018/2/layout/IconVerticalSolidList"/>
    <dgm:cxn modelId="{B7A69086-315F-441A-9A8B-9C4799FFE9CD}" type="presParOf" srcId="{D94EF7D7-85B3-4467-91DC-09887DD0668B}" destId="{8652D886-8E94-41C1-A9B0-A4875FB6DE17}" srcOrd="3" destOrd="0" presId="urn:microsoft.com/office/officeart/2018/2/layout/IconVerticalSolidList"/>
    <dgm:cxn modelId="{B76E8821-6D93-440F-ACBF-1A91BF78338A}" type="presParOf" srcId="{C323CC0B-A530-4D6B-98D8-FD50D4DEC5B8}" destId="{6B5DE312-3AD1-4AD7-AAC5-D0F25DEF1E87}" srcOrd="3" destOrd="0" presId="urn:microsoft.com/office/officeart/2018/2/layout/IconVerticalSolidList"/>
    <dgm:cxn modelId="{770A325C-DE80-4B7F-B32A-7B741E890D23}" type="presParOf" srcId="{C323CC0B-A530-4D6B-98D8-FD50D4DEC5B8}" destId="{B5DDA52E-952D-433F-AE4A-E6B74068C9F1}" srcOrd="4" destOrd="0" presId="urn:microsoft.com/office/officeart/2018/2/layout/IconVerticalSolidList"/>
    <dgm:cxn modelId="{28DBF403-6735-4BF4-86D8-22FDFE5889AD}" type="presParOf" srcId="{B5DDA52E-952D-433F-AE4A-E6B74068C9F1}" destId="{A0EEF02C-578A-441D-A62D-6E6090372BD2}" srcOrd="0" destOrd="0" presId="urn:microsoft.com/office/officeart/2018/2/layout/IconVerticalSolidList"/>
    <dgm:cxn modelId="{F1A10713-52F2-45E7-B10B-5B11BF4DADDD}" type="presParOf" srcId="{B5DDA52E-952D-433F-AE4A-E6B74068C9F1}" destId="{CB376148-87F0-45D5-9194-FA37DF6413A6}" srcOrd="1" destOrd="0" presId="urn:microsoft.com/office/officeart/2018/2/layout/IconVerticalSolidList"/>
    <dgm:cxn modelId="{97E0CEED-2581-4310-8DCC-CE7274BDC689}" type="presParOf" srcId="{B5DDA52E-952D-433F-AE4A-E6B74068C9F1}" destId="{B0BB5635-1691-4C37-946D-E10EE6A4DE88}" srcOrd="2" destOrd="0" presId="urn:microsoft.com/office/officeart/2018/2/layout/IconVerticalSolidList"/>
    <dgm:cxn modelId="{29DEF435-89FC-4EE9-BD96-473484FB7FEA}" type="presParOf" srcId="{B5DDA52E-952D-433F-AE4A-E6B74068C9F1}" destId="{F8068DE9-D2B9-4392-A7E5-0EA1E71F71E4}" srcOrd="3" destOrd="0" presId="urn:microsoft.com/office/officeart/2018/2/layout/IconVerticalSolidList"/>
    <dgm:cxn modelId="{44522D23-967E-44CF-BE77-33EFE64CA2A3}" type="presParOf" srcId="{C323CC0B-A530-4D6B-98D8-FD50D4DEC5B8}" destId="{24CAAFEB-FC29-431B-A53F-61FA08488B47}" srcOrd="5" destOrd="0" presId="urn:microsoft.com/office/officeart/2018/2/layout/IconVerticalSolidList"/>
    <dgm:cxn modelId="{6DB6ACE3-66A3-41B8-A2C7-4FB6024C6A5B}" type="presParOf" srcId="{C323CC0B-A530-4D6B-98D8-FD50D4DEC5B8}" destId="{73CBBFDF-496C-43AF-94E1-69DF20F5EAB3}" srcOrd="6" destOrd="0" presId="urn:microsoft.com/office/officeart/2018/2/layout/IconVerticalSolidList"/>
    <dgm:cxn modelId="{1677793B-AB03-4EF2-A675-508B0084043B}" type="presParOf" srcId="{73CBBFDF-496C-43AF-94E1-69DF20F5EAB3}" destId="{9D4DEA8C-0974-4DF3-8DC3-C6E8EDF4399B}" srcOrd="0" destOrd="0" presId="urn:microsoft.com/office/officeart/2018/2/layout/IconVerticalSolidList"/>
    <dgm:cxn modelId="{82ED8371-5A5B-46F1-8E2C-88B09112D1FC}" type="presParOf" srcId="{73CBBFDF-496C-43AF-94E1-69DF20F5EAB3}" destId="{59A9C5B9-52F0-44DC-8C9B-8083D5CA2006}" srcOrd="1" destOrd="0" presId="urn:microsoft.com/office/officeart/2018/2/layout/IconVerticalSolidList"/>
    <dgm:cxn modelId="{E026DFB1-142C-4F8A-BB94-0CDE0BEC21CB}" type="presParOf" srcId="{73CBBFDF-496C-43AF-94E1-69DF20F5EAB3}" destId="{D756ADA8-B61B-46ED-871A-D06C387A4613}" srcOrd="2" destOrd="0" presId="urn:microsoft.com/office/officeart/2018/2/layout/IconVerticalSolidList"/>
    <dgm:cxn modelId="{0A6BD20F-1BA0-4A1F-B6F9-EC6556BE4BC7}" type="presParOf" srcId="{73CBBFDF-496C-43AF-94E1-69DF20F5EAB3}" destId="{AADDD692-1D43-4E54-9265-08155F018B3B}"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EF6B70-43D3-4FBE-AFDE-427C560425E9}">
      <dsp:nvSpPr>
        <dsp:cNvPr id="0" name=""/>
        <dsp:cNvSpPr/>
      </dsp:nvSpPr>
      <dsp:spPr>
        <a:xfrm>
          <a:off x="0" y="104795"/>
          <a:ext cx="6582555" cy="107334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244778-0CD9-44CF-8BB2-A79AB00482A0}">
      <dsp:nvSpPr>
        <dsp:cNvPr id="0" name=""/>
        <dsp:cNvSpPr/>
      </dsp:nvSpPr>
      <dsp:spPr>
        <a:xfrm>
          <a:off x="243420" y="420175"/>
          <a:ext cx="443015" cy="4425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45BDA73-3106-44FF-8539-5E171B433796}">
      <dsp:nvSpPr>
        <dsp:cNvPr id="0" name=""/>
        <dsp:cNvSpPr/>
      </dsp:nvSpPr>
      <dsp:spPr>
        <a:xfrm>
          <a:off x="753416" y="150481"/>
          <a:ext cx="5541468" cy="10058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455" tIns="106455" rIns="106455" bIns="106455" numCol="1" spcCol="1270" anchor="ctr" anchorCtr="0">
          <a:noAutofit/>
        </a:bodyPr>
        <a:lstStyle/>
        <a:p>
          <a:pPr marL="0" lvl="0" indent="0" algn="l" defTabSz="622300">
            <a:lnSpc>
              <a:spcPct val="90000"/>
            </a:lnSpc>
            <a:spcBef>
              <a:spcPct val="0"/>
            </a:spcBef>
            <a:spcAft>
              <a:spcPct val="35000"/>
            </a:spcAft>
            <a:buNone/>
          </a:pPr>
          <a:r>
            <a:rPr lang="en-US" sz="1400" b="0" i="0" kern="1200" dirty="0"/>
            <a:t>Employee Attrition Analytics (EAA) is the process of analyzing data to determine the causes of employee turnover in an organization. EAA allows organizations to identify potential risk areas or areas for improvement, such as high turnover rates in specific departments or job roles. </a:t>
          </a:r>
          <a:endParaRPr lang="en-US" sz="1400" kern="1200" dirty="0"/>
        </a:p>
      </dsp:txBody>
      <dsp:txXfrm>
        <a:off x="753416" y="150481"/>
        <a:ext cx="5541468" cy="1005870"/>
      </dsp:txXfrm>
    </dsp:sp>
    <dsp:sp modelId="{5DCA40A7-1108-4702-9F8F-7262964B9F45}">
      <dsp:nvSpPr>
        <dsp:cNvPr id="0" name=""/>
        <dsp:cNvSpPr/>
      </dsp:nvSpPr>
      <dsp:spPr>
        <a:xfrm>
          <a:off x="0" y="1496456"/>
          <a:ext cx="6582555" cy="80469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EA4F79-48EF-4769-809A-8F6395626270}">
      <dsp:nvSpPr>
        <dsp:cNvPr id="0" name=""/>
        <dsp:cNvSpPr/>
      </dsp:nvSpPr>
      <dsp:spPr>
        <a:xfrm>
          <a:off x="243420" y="1677513"/>
          <a:ext cx="443015" cy="4425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652D886-8E94-41C1-A9B0-A4875FB6DE17}">
      <dsp:nvSpPr>
        <dsp:cNvPr id="0" name=""/>
        <dsp:cNvSpPr/>
      </dsp:nvSpPr>
      <dsp:spPr>
        <a:xfrm>
          <a:off x="938335" y="1368520"/>
          <a:ext cx="5541468" cy="10058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455" tIns="106455" rIns="106455" bIns="106455" numCol="1" spcCol="1270" anchor="ctr" anchorCtr="0">
          <a:noAutofit/>
        </a:bodyPr>
        <a:lstStyle/>
        <a:p>
          <a:pPr marL="0" lvl="0" indent="0" algn="l" defTabSz="622300">
            <a:lnSpc>
              <a:spcPct val="90000"/>
            </a:lnSpc>
            <a:spcBef>
              <a:spcPct val="0"/>
            </a:spcBef>
            <a:spcAft>
              <a:spcPct val="35000"/>
            </a:spcAft>
            <a:buNone/>
          </a:pPr>
          <a:r>
            <a:rPr lang="en-US" sz="1400" b="0" i="0" kern="1200" dirty="0"/>
            <a:t>By addressing these issues, businesses can improve employee morale, lower turnover costs, and ultimately build a more successful and sustainable business. </a:t>
          </a:r>
          <a:endParaRPr lang="en-US" sz="1400" kern="1200" dirty="0"/>
        </a:p>
      </dsp:txBody>
      <dsp:txXfrm>
        <a:off x="938335" y="1368520"/>
        <a:ext cx="5541468" cy="1005870"/>
      </dsp:txXfrm>
    </dsp:sp>
    <dsp:sp modelId="{A0EEF02C-578A-441D-A62D-6E6090372BD2}">
      <dsp:nvSpPr>
        <dsp:cNvPr id="0" name=""/>
        <dsp:cNvSpPr/>
      </dsp:nvSpPr>
      <dsp:spPr>
        <a:xfrm>
          <a:off x="0" y="2753794"/>
          <a:ext cx="6582555" cy="80469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B376148-87F0-45D5-9194-FA37DF6413A6}">
      <dsp:nvSpPr>
        <dsp:cNvPr id="0" name=""/>
        <dsp:cNvSpPr/>
      </dsp:nvSpPr>
      <dsp:spPr>
        <a:xfrm>
          <a:off x="243420" y="2934851"/>
          <a:ext cx="443015" cy="4425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8068DE9-D2B9-4392-A7E5-0EA1E71F71E4}">
      <dsp:nvSpPr>
        <dsp:cNvPr id="0" name=""/>
        <dsp:cNvSpPr/>
      </dsp:nvSpPr>
      <dsp:spPr>
        <a:xfrm>
          <a:off x="938335" y="2656879"/>
          <a:ext cx="5541468" cy="10058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455" tIns="106455" rIns="106455" bIns="106455" numCol="1" spcCol="1270" anchor="ctr" anchorCtr="0">
          <a:noAutofit/>
        </a:bodyPr>
        <a:lstStyle/>
        <a:p>
          <a:pPr marL="0" lvl="0" indent="0" algn="l" defTabSz="622300">
            <a:lnSpc>
              <a:spcPct val="90000"/>
            </a:lnSpc>
            <a:spcBef>
              <a:spcPct val="0"/>
            </a:spcBef>
            <a:spcAft>
              <a:spcPct val="35000"/>
            </a:spcAft>
            <a:buNone/>
          </a:pPr>
          <a:r>
            <a:rPr lang="en-US" sz="1400" b="0" i="0" kern="1200" dirty="0"/>
            <a:t>Why this matters: Understanding what kinds of employees leave the company helps to retain talent and prevent burnout. This saves the costs of training new hires and invests in building long-term expertise in the company.</a:t>
          </a:r>
          <a:endParaRPr lang="en-US" sz="1400" kern="1200" dirty="0"/>
        </a:p>
      </dsp:txBody>
      <dsp:txXfrm>
        <a:off x="938335" y="2656879"/>
        <a:ext cx="5541468" cy="1005870"/>
      </dsp:txXfrm>
    </dsp:sp>
    <dsp:sp modelId="{9D4DEA8C-0974-4DF3-8DC3-C6E8EDF4399B}">
      <dsp:nvSpPr>
        <dsp:cNvPr id="0" name=""/>
        <dsp:cNvSpPr/>
      </dsp:nvSpPr>
      <dsp:spPr>
        <a:xfrm>
          <a:off x="0" y="4011132"/>
          <a:ext cx="6582555" cy="80469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A9C5B9-52F0-44DC-8C9B-8083D5CA2006}">
      <dsp:nvSpPr>
        <dsp:cNvPr id="0" name=""/>
        <dsp:cNvSpPr/>
      </dsp:nvSpPr>
      <dsp:spPr>
        <a:xfrm>
          <a:off x="243420" y="4192189"/>
          <a:ext cx="443015" cy="4425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ADDD692-1D43-4E54-9265-08155F018B3B}">
      <dsp:nvSpPr>
        <dsp:cNvPr id="0" name=""/>
        <dsp:cNvSpPr/>
      </dsp:nvSpPr>
      <dsp:spPr>
        <a:xfrm>
          <a:off x="929856" y="4011132"/>
          <a:ext cx="5541468" cy="10058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455" tIns="106455" rIns="106455" bIns="106455" numCol="1" spcCol="1270" anchor="ctr" anchorCtr="0">
          <a:noAutofit/>
        </a:bodyPr>
        <a:lstStyle/>
        <a:p>
          <a:pPr marL="0" lvl="0" indent="0" algn="l" defTabSz="577850">
            <a:lnSpc>
              <a:spcPct val="90000"/>
            </a:lnSpc>
            <a:spcBef>
              <a:spcPct val="0"/>
            </a:spcBef>
            <a:spcAft>
              <a:spcPct val="35000"/>
            </a:spcAft>
            <a:buNone/>
          </a:pPr>
          <a:endParaRPr lang="en-US" sz="1300" kern="1200" dirty="0"/>
        </a:p>
      </dsp:txBody>
      <dsp:txXfrm>
        <a:off x="929856" y="4011132"/>
        <a:ext cx="5541468" cy="100587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tif>
</file>

<file path=ppt/media/image12.tif>
</file>

<file path=ppt/media/image13.tif>
</file>

<file path=ppt/media/image14.tif>
</file>

<file path=ppt/media/image15.tif>
</file>

<file path=ppt/media/image16.png>
</file>

<file path=ppt/media/image17.png>
</file>

<file path=ppt/media/image18.svg>
</file>

<file path=ppt/media/image19.tif>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tif>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30A89B-4A82-D144-A238-0B3C3B29BB34}" type="datetimeFigureOut">
              <a:rPr lang="en-US" smtClean="0"/>
              <a:t>8/17/2023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A24C6F-E06A-9742-8C2A-869A40D16137}" type="slidenum">
              <a:rPr lang="en-US" smtClean="0"/>
              <a:t>‹#›</a:t>
            </a:fld>
            <a:endParaRPr lang="en-US"/>
          </a:p>
        </p:txBody>
      </p:sp>
    </p:spTree>
    <p:extLst>
      <p:ext uri="{BB962C8B-B14F-4D97-AF65-F5344CB8AC3E}">
        <p14:creationId xmlns:p14="http://schemas.microsoft.com/office/powerpoint/2010/main" val="1109778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Aditi - INTRO</a:t>
            </a:r>
          </a:p>
        </p:txBody>
      </p:sp>
      <p:sp>
        <p:nvSpPr>
          <p:cNvPr id="4" name="Slide Number Placeholder 3"/>
          <p:cNvSpPr>
            <a:spLocks noGrp="1"/>
          </p:cNvSpPr>
          <p:nvPr>
            <p:ph type="sldNum" sz="quarter" idx="5"/>
          </p:nvPr>
        </p:nvSpPr>
        <p:spPr/>
        <p:txBody>
          <a:bodyPr/>
          <a:lstStyle/>
          <a:p>
            <a:fld id="{82A24C6F-E06A-9742-8C2A-869A40D16137}" type="slidenum">
              <a:rPr lang="en-US" smtClean="0"/>
              <a:t>1</a:t>
            </a:fld>
            <a:endParaRPr lang="en-US"/>
          </a:p>
        </p:txBody>
      </p:sp>
    </p:spTree>
    <p:extLst>
      <p:ext uri="{BB962C8B-B14F-4D97-AF65-F5344CB8AC3E}">
        <p14:creationId xmlns:p14="http://schemas.microsoft.com/office/powerpoint/2010/main" val="8752950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Jeffrey</a:t>
            </a:r>
          </a:p>
        </p:txBody>
      </p:sp>
      <p:sp>
        <p:nvSpPr>
          <p:cNvPr id="4" name="Slide Number Placeholder 3"/>
          <p:cNvSpPr>
            <a:spLocks noGrp="1"/>
          </p:cNvSpPr>
          <p:nvPr>
            <p:ph type="sldNum" sz="quarter" idx="5"/>
          </p:nvPr>
        </p:nvSpPr>
        <p:spPr/>
        <p:txBody>
          <a:bodyPr/>
          <a:lstStyle/>
          <a:p>
            <a:fld id="{82A24C6F-E06A-9742-8C2A-869A40D16137}" type="slidenum">
              <a:rPr lang="en-US" smtClean="0"/>
              <a:t>11</a:t>
            </a:fld>
            <a:endParaRPr lang="en-US"/>
          </a:p>
        </p:txBody>
      </p:sp>
    </p:spTree>
    <p:extLst>
      <p:ext uri="{BB962C8B-B14F-4D97-AF65-F5344CB8AC3E}">
        <p14:creationId xmlns:p14="http://schemas.microsoft.com/office/powerpoint/2010/main" val="33723241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effectLst/>
              </a:rPr>
              <a:t>Jeffrey</a:t>
            </a:r>
          </a:p>
          <a:p>
            <a:endParaRPr lang="en-US" i="1" dirty="0">
              <a:effectLst/>
            </a:endParaRPr>
          </a:p>
          <a:p>
            <a:r>
              <a:rPr lang="en-US" i="1" dirty="0">
                <a:effectLst/>
              </a:rPr>
              <a:t># This graph of Attrition by Job Satisfaction mainly visualizes that the employee attrition rate stabilizes</a:t>
            </a:r>
            <a:r>
              <a:rPr lang="en-US" dirty="0"/>
              <a:t> </a:t>
            </a:r>
            <a:r>
              <a:rPr lang="en-US" i="1" dirty="0">
                <a:effectLst/>
              </a:rPr>
              <a:t># between ages 35 to 45. It also depicts employees’ who are 0 through 45 years old tend to answer job</a:t>
            </a:r>
            <a:r>
              <a:rPr lang="en-US" dirty="0"/>
              <a:t> </a:t>
            </a:r>
            <a:r>
              <a:rPr lang="en-US" i="1" dirty="0">
                <a:effectLst/>
              </a:rPr>
              <a:t># satisfaction questions about the same. The line for this age group lingers around 2.73 to 2.74.</a:t>
            </a:r>
            <a:r>
              <a:rPr lang="en-US" dirty="0"/>
              <a:t> </a:t>
            </a:r>
            <a:r>
              <a:rPr lang="en-US" i="1" dirty="0">
                <a:effectLst/>
              </a:rPr>
              <a:t># Its not till age 45 and over does job satisfaction rate show a lower trend.</a:t>
            </a:r>
            <a:r>
              <a:rPr lang="en-US" dirty="0"/>
              <a:t> </a:t>
            </a:r>
            <a:r>
              <a:rPr lang="en-US" i="1" dirty="0">
                <a:effectLst/>
              </a:rPr>
              <a:t># My conclusion, the Attrition rate is not supported by the Job Satisfaction survey questions. Job satisfaction survey questions does not</a:t>
            </a:r>
            <a:r>
              <a:rPr lang="en-US" dirty="0"/>
              <a:t> </a:t>
            </a:r>
            <a:r>
              <a:rPr lang="en-US" i="1" dirty="0">
                <a:effectLst/>
              </a:rPr>
              <a:t># assist when determining when an employee will leave your company.</a:t>
            </a:r>
            <a:endParaRPr lang="en-US" dirty="0"/>
          </a:p>
        </p:txBody>
      </p:sp>
      <p:sp>
        <p:nvSpPr>
          <p:cNvPr id="4" name="Slide Number Placeholder 3"/>
          <p:cNvSpPr>
            <a:spLocks noGrp="1"/>
          </p:cNvSpPr>
          <p:nvPr>
            <p:ph type="sldNum" sz="quarter" idx="5"/>
          </p:nvPr>
        </p:nvSpPr>
        <p:spPr/>
        <p:txBody>
          <a:bodyPr/>
          <a:lstStyle/>
          <a:p>
            <a:fld id="{82A24C6F-E06A-9742-8C2A-869A40D16137}" type="slidenum">
              <a:rPr lang="en-US" smtClean="0"/>
              <a:t>12</a:t>
            </a:fld>
            <a:endParaRPr lang="en-US"/>
          </a:p>
        </p:txBody>
      </p:sp>
    </p:spTree>
    <p:extLst>
      <p:ext uri="{BB962C8B-B14F-4D97-AF65-F5344CB8AC3E}">
        <p14:creationId xmlns:p14="http://schemas.microsoft.com/office/powerpoint/2010/main" val="12335718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Jeffrey</a:t>
            </a:r>
          </a:p>
        </p:txBody>
      </p:sp>
      <p:sp>
        <p:nvSpPr>
          <p:cNvPr id="4" name="Slide Number Placeholder 3"/>
          <p:cNvSpPr>
            <a:spLocks noGrp="1"/>
          </p:cNvSpPr>
          <p:nvPr>
            <p:ph type="sldNum" sz="quarter" idx="5"/>
          </p:nvPr>
        </p:nvSpPr>
        <p:spPr/>
        <p:txBody>
          <a:bodyPr/>
          <a:lstStyle/>
          <a:p>
            <a:fld id="{82A24C6F-E06A-9742-8C2A-869A40D16137}" type="slidenum">
              <a:rPr lang="en-US" smtClean="0"/>
              <a:t>13</a:t>
            </a:fld>
            <a:endParaRPr lang="en-US"/>
          </a:p>
        </p:txBody>
      </p:sp>
    </p:spTree>
    <p:extLst>
      <p:ext uri="{BB962C8B-B14F-4D97-AF65-F5344CB8AC3E}">
        <p14:creationId xmlns:p14="http://schemas.microsoft.com/office/powerpoint/2010/main" val="25817860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rPr>
              <a:t>Jeffrey</a:t>
            </a:r>
          </a:p>
          <a:p>
            <a:endParaRPr lang="en-US" b="1" dirty="0">
              <a:solidFill>
                <a:schemeClr val="tx1"/>
              </a:solidFill>
              <a:effectLst/>
            </a:endParaRPr>
          </a:p>
          <a:p>
            <a:r>
              <a:rPr lang="en-US" b="1" dirty="0">
                <a:solidFill>
                  <a:schemeClr val="tx1"/>
                </a:solidFill>
                <a:effectLst/>
              </a:rPr>
              <a:t>Here we can see the Research &amp; development has the most outliers in terms of monthly income as against Human recourses that has the least outliers Research &amp; Development is also the dept. with highest attrition &amp; Human resources the least attrition, it can be concluded that irregularity in pay scales within the dept. is contributing to the high attrition</a:t>
            </a:r>
            <a:endParaRPr lang="en-US" b="0" dirty="0">
              <a:solidFill>
                <a:schemeClr val="tx1"/>
              </a:solidFill>
              <a:effectLst/>
            </a:endParaRPr>
          </a:p>
          <a:p>
            <a:r>
              <a:rPr lang="en-US" b="1" dirty="0">
                <a:solidFill>
                  <a:schemeClr val="tx1"/>
                </a:solidFill>
                <a:effectLst/>
              </a:rPr>
              <a:t>solution could be to equalize pay scales of employees within the dept.</a:t>
            </a:r>
            <a:endParaRPr lang="en-US" b="0" dirty="0">
              <a:solidFill>
                <a:schemeClr val="tx1"/>
              </a:solidFill>
              <a:effectLst/>
            </a:endParaRPr>
          </a:p>
          <a:p>
            <a:endParaRPr lang="en-US" dirty="0"/>
          </a:p>
          <a:p>
            <a:r>
              <a:rPr lang="en-US" dirty="0"/>
              <a:t>The lower quartile of Monthly Income is: 2911.0 </a:t>
            </a:r>
          </a:p>
          <a:p>
            <a:r>
              <a:rPr lang="en-US" dirty="0"/>
              <a:t>The upper quartile of Monthly Income is: 8379.0 </a:t>
            </a:r>
          </a:p>
          <a:p>
            <a:r>
              <a:rPr lang="en-US" dirty="0"/>
              <a:t>The interquartile range of Monthly Income is: 5468.0 </a:t>
            </a:r>
          </a:p>
          <a:p>
            <a:r>
              <a:rPr lang="en-US" dirty="0"/>
              <a:t>The median of Monthly Income is: 4919.0 </a:t>
            </a:r>
          </a:p>
          <a:p>
            <a:r>
              <a:rPr lang="en-US" dirty="0"/>
              <a:t>Values below -5291.0 could be outliers. </a:t>
            </a:r>
          </a:p>
          <a:p>
            <a:r>
              <a:rPr lang="en-US" dirty="0"/>
              <a:t>Values above 16581.0 could be outliers.</a:t>
            </a:r>
          </a:p>
          <a:p>
            <a:endParaRPr lang="en-US" sz="1200" b="0" i="1"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82A24C6F-E06A-9742-8C2A-869A40D16137}" type="slidenum">
              <a:rPr lang="en-US" smtClean="0"/>
              <a:t>14</a:t>
            </a:fld>
            <a:endParaRPr lang="en-US"/>
          </a:p>
        </p:txBody>
      </p:sp>
    </p:spTree>
    <p:extLst>
      <p:ext uri="{BB962C8B-B14F-4D97-AF65-F5344CB8AC3E}">
        <p14:creationId xmlns:p14="http://schemas.microsoft.com/office/powerpoint/2010/main" val="1122055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Brandon</a:t>
            </a:r>
          </a:p>
        </p:txBody>
      </p:sp>
      <p:sp>
        <p:nvSpPr>
          <p:cNvPr id="4" name="Slide Number Placeholder 3"/>
          <p:cNvSpPr>
            <a:spLocks noGrp="1"/>
          </p:cNvSpPr>
          <p:nvPr>
            <p:ph type="sldNum" sz="quarter" idx="5"/>
          </p:nvPr>
        </p:nvSpPr>
        <p:spPr/>
        <p:txBody>
          <a:bodyPr/>
          <a:lstStyle/>
          <a:p>
            <a:fld id="{82A24C6F-E06A-9742-8C2A-869A40D16137}" type="slidenum">
              <a:rPr lang="en-US" smtClean="0"/>
              <a:t>15</a:t>
            </a:fld>
            <a:endParaRPr lang="en-US"/>
          </a:p>
        </p:txBody>
      </p:sp>
    </p:spTree>
    <p:extLst>
      <p:ext uri="{BB962C8B-B14F-4D97-AF65-F5344CB8AC3E}">
        <p14:creationId xmlns:p14="http://schemas.microsoft.com/office/powerpoint/2010/main" val="23146825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Brandon</a:t>
            </a:r>
          </a:p>
        </p:txBody>
      </p:sp>
      <p:sp>
        <p:nvSpPr>
          <p:cNvPr id="4" name="Slide Number Placeholder 3"/>
          <p:cNvSpPr>
            <a:spLocks noGrp="1"/>
          </p:cNvSpPr>
          <p:nvPr>
            <p:ph type="sldNum" sz="quarter" idx="5"/>
          </p:nvPr>
        </p:nvSpPr>
        <p:spPr/>
        <p:txBody>
          <a:bodyPr/>
          <a:lstStyle/>
          <a:p>
            <a:fld id="{82A24C6F-E06A-9742-8C2A-869A40D16137}" type="slidenum">
              <a:rPr lang="en-US" smtClean="0"/>
              <a:t>16</a:t>
            </a:fld>
            <a:endParaRPr lang="en-US"/>
          </a:p>
        </p:txBody>
      </p:sp>
    </p:spTree>
    <p:extLst>
      <p:ext uri="{BB962C8B-B14F-4D97-AF65-F5344CB8AC3E}">
        <p14:creationId xmlns:p14="http://schemas.microsoft.com/office/powerpoint/2010/main" val="24367355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Brandon</a:t>
            </a:r>
          </a:p>
        </p:txBody>
      </p:sp>
      <p:sp>
        <p:nvSpPr>
          <p:cNvPr id="4" name="Slide Number Placeholder 3"/>
          <p:cNvSpPr>
            <a:spLocks noGrp="1"/>
          </p:cNvSpPr>
          <p:nvPr>
            <p:ph type="sldNum" sz="quarter" idx="5"/>
          </p:nvPr>
        </p:nvSpPr>
        <p:spPr/>
        <p:txBody>
          <a:bodyPr/>
          <a:lstStyle/>
          <a:p>
            <a:fld id="{82A24C6F-E06A-9742-8C2A-869A40D16137}" type="slidenum">
              <a:rPr lang="en-US" smtClean="0"/>
              <a:t>17</a:t>
            </a:fld>
            <a:endParaRPr lang="en-US"/>
          </a:p>
        </p:txBody>
      </p:sp>
    </p:spTree>
    <p:extLst>
      <p:ext uri="{BB962C8B-B14F-4D97-AF65-F5344CB8AC3E}">
        <p14:creationId xmlns:p14="http://schemas.microsoft.com/office/powerpoint/2010/main" val="18910893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Vigneshwar</a:t>
            </a:r>
          </a:p>
        </p:txBody>
      </p:sp>
      <p:sp>
        <p:nvSpPr>
          <p:cNvPr id="4" name="Slide Number Placeholder 3"/>
          <p:cNvSpPr>
            <a:spLocks noGrp="1"/>
          </p:cNvSpPr>
          <p:nvPr>
            <p:ph type="sldNum" sz="quarter" idx="5"/>
          </p:nvPr>
        </p:nvSpPr>
        <p:spPr/>
        <p:txBody>
          <a:bodyPr/>
          <a:lstStyle/>
          <a:p>
            <a:fld id="{82A24C6F-E06A-9742-8C2A-869A40D16137}" type="slidenum">
              <a:rPr lang="en-US" smtClean="0"/>
              <a:t>18</a:t>
            </a:fld>
            <a:endParaRPr lang="en-US"/>
          </a:p>
        </p:txBody>
      </p:sp>
    </p:spTree>
    <p:extLst>
      <p:ext uri="{BB962C8B-B14F-4D97-AF65-F5344CB8AC3E}">
        <p14:creationId xmlns:p14="http://schemas.microsoft.com/office/powerpoint/2010/main" val="35642179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Vigneshwar</a:t>
            </a:r>
          </a:p>
        </p:txBody>
      </p:sp>
      <p:sp>
        <p:nvSpPr>
          <p:cNvPr id="4" name="Slide Number Placeholder 3"/>
          <p:cNvSpPr>
            <a:spLocks noGrp="1"/>
          </p:cNvSpPr>
          <p:nvPr>
            <p:ph type="sldNum" sz="quarter" idx="5"/>
          </p:nvPr>
        </p:nvSpPr>
        <p:spPr/>
        <p:txBody>
          <a:bodyPr/>
          <a:lstStyle/>
          <a:p>
            <a:fld id="{82A24C6F-E06A-9742-8C2A-869A40D16137}" type="slidenum">
              <a:rPr lang="en-US" smtClean="0"/>
              <a:t>19</a:t>
            </a:fld>
            <a:endParaRPr lang="en-US"/>
          </a:p>
        </p:txBody>
      </p:sp>
    </p:spTree>
    <p:extLst>
      <p:ext uri="{BB962C8B-B14F-4D97-AF65-F5344CB8AC3E}">
        <p14:creationId xmlns:p14="http://schemas.microsoft.com/office/powerpoint/2010/main" val="20763392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Everyone</a:t>
            </a:r>
          </a:p>
        </p:txBody>
      </p:sp>
      <p:sp>
        <p:nvSpPr>
          <p:cNvPr id="4" name="Slide Number Placeholder 3"/>
          <p:cNvSpPr>
            <a:spLocks noGrp="1"/>
          </p:cNvSpPr>
          <p:nvPr>
            <p:ph type="sldNum" sz="quarter" idx="5"/>
          </p:nvPr>
        </p:nvSpPr>
        <p:spPr/>
        <p:txBody>
          <a:bodyPr/>
          <a:lstStyle/>
          <a:p>
            <a:fld id="{82A24C6F-E06A-9742-8C2A-869A40D16137}" type="slidenum">
              <a:rPr lang="en-US" smtClean="0"/>
              <a:t>20</a:t>
            </a:fld>
            <a:endParaRPr lang="en-US"/>
          </a:p>
        </p:txBody>
      </p:sp>
    </p:spTree>
    <p:extLst>
      <p:ext uri="{BB962C8B-B14F-4D97-AF65-F5344CB8AC3E}">
        <p14:creationId xmlns:p14="http://schemas.microsoft.com/office/powerpoint/2010/main" val="2939539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TBD - Olesya</a:t>
            </a:r>
          </a:p>
        </p:txBody>
      </p:sp>
      <p:sp>
        <p:nvSpPr>
          <p:cNvPr id="4" name="Slide Number Placeholder 3"/>
          <p:cNvSpPr>
            <a:spLocks noGrp="1"/>
          </p:cNvSpPr>
          <p:nvPr>
            <p:ph type="sldNum" sz="quarter" idx="5"/>
          </p:nvPr>
        </p:nvSpPr>
        <p:spPr/>
        <p:txBody>
          <a:bodyPr/>
          <a:lstStyle/>
          <a:p>
            <a:fld id="{82A24C6F-E06A-9742-8C2A-869A40D16137}" type="slidenum">
              <a:rPr lang="en-US" smtClean="0"/>
              <a:t>2</a:t>
            </a:fld>
            <a:endParaRPr lang="en-US"/>
          </a:p>
        </p:txBody>
      </p:sp>
    </p:spTree>
    <p:extLst>
      <p:ext uri="{BB962C8B-B14F-4D97-AF65-F5344CB8AC3E}">
        <p14:creationId xmlns:p14="http://schemas.microsoft.com/office/powerpoint/2010/main" val="29302668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A24C6F-E06A-9742-8C2A-869A40D16137}" type="slidenum">
              <a:rPr lang="en-US" smtClean="0"/>
              <a:t>21</a:t>
            </a:fld>
            <a:endParaRPr lang="en-US"/>
          </a:p>
        </p:txBody>
      </p:sp>
    </p:spTree>
    <p:extLst>
      <p:ext uri="{BB962C8B-B14F-4D97-AF65-F5344CB8AC3E}">
        <p14:creationId xmlns:p14="http://schemas.microsoft.com/office/powerpoint/2010/main" val="3741231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Aditi</a:t>
            </a:r>
          </a:p>
        </p:txBody>
      </p:sp>
      <p:sp>
        <p:nvSpPr>
          <p:cNvPr id="4" name="Slide Number Placeholder 3"/>
          <p:cNvSpPr>
            <a:spLocks noGrp="1"/>
          </p:cNvSpPr>
          <p:nvPr>
            <p:ph type="sldNum" sz="quarter" idx="5"/>
          </p:nvPr>
        </p:nvSpPr>
        <p:spPr/>
        <p:txBody>
          <a:bodyPr/>
          <a:lstStyle/>
          <a:p>
            <a:fld id="{82A24C6F-E06A-9742-8C2A-869A40D16137}" type="slidenum">
              <a:rPr lang="en-US" smtClean="0"/>
              <a:t>3</a:t>
            </a:fld>
            <a:endParaRPr lang="en-US"/>
          </a:p>
        </p:txBody>
      </p:sp>
    </p:spTree>
    <p:extLst>
      <p:ext uri="{BB962C8B-B14F-4D97-AF65-F5344CB8AC3E}">
        <p14:creationId xmlns:p14="http://schemas.microsoft.com/office/powerpoint/2010/main" val="4048096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Olesya</a:t>
            </a:r>
          </a:p>
        </p:txBody>
      </p:sp>
      <p:sp>
        <p:nvSpPr>
          <p:cNvPr id="4" name="Slide Number Placeholder 3"/>
          <p:cNvSpPr>
            <a:spLocks noGrp="1"/>
          </p:cNvSpPr>
          <p:nvPr>
            <p:ph type="sldNum" sz="quarter" idx="5"/>
          </p:nvPr>
        </p:nvSpPr>
        <p:spPr/>
        <p:txBody>
          <a:bodyPr/>
          <a:lstStyle/>
          <a:p>
            <a:fld id="{82A24C6F-E06A-9742-8C2A-869A40D16137}" type="slidenum">
              <a:rPr lang="en-US" smtClean="0"/>
              <a:t>4</a:t>
            </a:fld>
            <a:endParaRPr lang="en-US"/>
          </a:p>
        </p:txBody>
      </p:sp>
    </p:spTree>
    <p:extLst>
      <p:ext uri="{BB962C8B-B14F-4D97-AF65-F5344CB8AC3E}">
        <p14:creationId xmlns:p14="http://schemas.microsoft.com/office/powerpoint/2010/main" val="2485407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Aditi</a:t>
            </a:r>
          </a:p>
        </p:txBody>
      </p:sp>
      <p:sp>
        <p:nvSpPr>
          <p:cNvPr id="4" name="Slide Number Placeholder 3"/>
          <p:cNvSpPr>
            <a:spLocks noGrp="1"/>
          </p:cNvSpPr>
          <p:nvPr>
            <p:ph type="sldNum" sz="quarter" idx="5"/>
          </p:nvPr>
        </p:nvSpPr>
        <p:spPr/>
        <p:txBody>
          <a:bodyPr/>
          <a:lstStyle/>
          <a:p>
            <a:fld id="{82A24C6F-E06A-9742-8C2A-869A40D16137}" type="slidenum">
              <a:rPr lang="en-US" smtClean="0"/>
              <a:t>5</a:t>
            </a:fld>
            <a:endParaRPr lang="en-US"/>
          </a:p>
        </p:txBody>
      </p:sp>
    </p:spTree>
    <p:extLst>
      <p:ext uri="{BB962C8B-B14F-4D97-AF65-F5344CB8AC3E}">
        <p14:creationId xmlns:p14="http://schemas.microsoft.com/office/powerpoint/2010/main" val="3310877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A24C6F-E06A-9742-8C2A-869A40D16137}" type="slidenum">
              <a:rPr lang="en-US" smtClean="0"/>
              <a:t>7</a:t>
            </a:fld>
            <a:endParaRPr lang="en-US"/>
          </a:p>
        </p:txBody>
      </p:sp>
    </p:spTree>
    <p:extLst>
      <p:ext uri="{BB962C8B-B14F-4D97-AF65-F5344CB8AC3E}">
        <p14:creationId xmlns:p14="http://schemas.microsoft.com/office/powerpoint/2010/main" val="33889495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Susan</a:t>
            </a:r>
          </a:p>
        </p:txBody>
      </p:sp>
      <p:sp>
        <p:nvSpPr>
          <p:cNvPr id="4" name="Slide Number Placeholder 3"/>
          <p:cNvSpPr>
            <a:spLocks noGrp="1"/>
          </p:cNvSpPr>
          <p:nvPr>
            <p:ph type="sldNum" sz="quarter" idx="5"/>
          </p:nvPr>
        </p:nvSpPr>
        <p:spPr/>
        <p:txBody>
          <a:bodyPr/>
          <a:lstStyle/>
          <a:p>
            <a:fld id="{82A24C6F-E06A-9742-8C2A-869A40D16137}" type="slidenum">
              <a:rPr lang="en-US" smtClean="0"/>
              <a:t>8</a:t>
            </a:fld>
            <a:endParaRPr lang="en-US"/>
          </a:p>
        </p:txBody>
      </p:sp>
    </p:spTree>
    <p:extLst>
      <p:ext uri="{BB962C8B-B14F-4D97-AF65-F5344CB8AC3E}">
        <p14:creationId xmlns:p14="http://schemas.microsoft.com/office/powerpoint/2010/main" val="3181571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Susan</a:t>
            </a:r>
          </a:p>
        </p:txBody>
      </p:sp>
      <p:sp>
        <p:nvSpPr>
          <p:cNvPr id="4" name="Slide Number Placeholder 3"/>
          <p:cNvSpPr>
            <a:spLocks noGrp="1"/>
          </p:cNvSpPr>
          <p:nvPr>
            <p:ph type="sldNum" sz="quarter" idx="5"/>
          </p:nvPr>
        </p:nvSpPr>
        <p:spPr/>
        <p:txBody>
          <a:bodyPr/>
          <a:lstStyle/>
          <a:p>
            <a:fld id="{82A24C6F-E06A-9742-8C2A-869A40D16137}" type="slidenum">
              <a:rPr lang="en-US" smtClean="0"/>
              <a:t>9</a:t>
            </a:fld>
            <a:endParaRPr lang="en-US"/>
          </a:p>
        </p:txBody>
      </p:sp>
    </p:spTree>
    <p:extLst>
      <p:ext uri="{BB962C8B-B14F-4D97-AF65-F5344CB8AC3E}">
        <p14:creationId xmlns:p14="http://schemas.microsoft.com/office/powerpoint/2010/main" val="7062606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mj-lt"/>
              </a:rPr>
              <a:t>Susan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effectLst/>
              <a:latin typeface="+mj-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effectLst/>
                <a:latin typeface="+mj-lt"/>
              </a:rPr>
              <a:t>Single employees have the highest rate of attrition in the Marital Status category. At the end of the spectrum, a divorced employee will most likely stay at a job. The pie chart also points out, the Married employee will also likely engage in attrition more than a divorced employee but less frequently than the Single employee. From the above pie chart we can see the attrition rate based on Marital status of employees, 50% of divorced employees are more likely to leave as against 13.9% married employees &amp; 35.4% of single employees contribute to the attrition</a:t>
            </a:r>
            <a:endParaRPr lang="en-US" sz="1200" b="0" dirty="0">
              <a:effectLst/>
              <a:latin typeface="+mj-lt"/>
            </a:endParaRPr>
          </a:p>
          <a:p>
            <a:endParaRPr lang="en-US" dirty="0"/>
          </a:p>
        </p:txBody>
      </p:sp>
      <p:sp>
        <p:nvSpPr>
          <p:cNvPr id="4" name="Slide Number Placeholder 3"/>
          <p:cNvSpPr>
            <a:spLocks noGrp="1"/>
          </p:cNvSpPr>
          <p:nvPr>
            <p:ph type="sldNum" sz="quarter" idx="5"/>
          </p:nvPr>
        </p:nvSpPr>
        <p:spPr/>
        <p:txBody>
          <a:bodyPr/>
          <a:lstStyle/>
          <a:p>
            <a:fld id="{82A24C6F-E06A-9742-8C2A-869A40D16137}" type="slidenum">
              <a:rPr lang="en-US" smtClean="0"/>
              <a:t>10</a:t>
            </a:fld>
            <a:endParaRPr lang="en-US"/>
          </a:p>
        </p:txBody>
      </p:sp>
    </p:spTree>
    <p:extLst>
      <p:ext uri="{BB962C8B-B14F-4D97-AF65-F5344CB8AC3E}">
        <p14:creationId xmlns:p14="http://schemas.microsoft.com/office/powerpoint/2010/main" val="3872847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8/17/2023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77199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8/17/2023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21907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8/17/2023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50828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8/17/2023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08274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8/17/2023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22702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8/17/2023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727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8/17/2023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3510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8/17/2023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0155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8/17/2023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8969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8/17/2023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9581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8/17/2023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35882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8/17/2023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429542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26.png"/><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38.tif"/><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11.tif"/><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11" Type="http://schemas.openxmlformats.org/officeDocument/2006/relationships/image" Target="../media/image14.tif"/><Relationship Id="rId5" Type="http://schemas.openxmlformats.org/officeDocument/2006/relationships/diagramQuickStyle" Target="../diagrams/quickStyle1.xml"/><Relationship Id="rId10" Type="http://schemas.openxmlformats.org/officeDocument/2006/relationships/image" Target="../media/image13.tif"/><Relationship Id="rId4" Type="http://schemas.openxmlformats.org/officeDocument/2006/relationships/diagramLayout" Target="../diagrams/layout1.xml"/><Relationship Id="rId9" Type="http://schemas.openxmlformats.org/officeDocument/2006/relationships/image" Target="../media/image12.tif"/></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rishikeshkonapure/hr-analytics-predic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5.ti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www.netsuite.com/portal/resource/articles/human-resources/employee-retention-benefits.shtml"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9.tif"/><Relationship Id="rId4" Type="http://schemas.openxmlformats.org/officeDocument/2006/relationships/image" Target="../media/image18.sv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 name="Rectangle 6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70" name="Straight Connector 6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72" name="Rectangle 71">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F7045A-3727-504E-9F1C-CDD5E6369936}"/>
              </a:ext>
            </a:extLst>
          </p:cNvPr>
          <p:cNvSpPr>
            <a:spLocks noGrp="1"/>
          </p:cNvSpPr>
          <p:nvPr>
            <p:ph type="ctrTitle"/>
          </p:nvPr>
        </p:nvSpPr>
        <p:spPr>
          <a:xfrm>
            <a:off x="8616893" y="3631667"/>
            <a:ext cx="1406783" cy="504672"/>
          </a:xfrm>
        </p:spPr>
        <p:txBody>
          <a:bodyPr vert="horz" lIns="91440" tIns="45720" rIns="91440" bIns="45720" rtlCol="0" anchor="b">
            <a:normAutofit/>
          </a:bodyPr>
          <a:lstStyle/>
          <a:p>
            <a:r>
              <a:rPr lang="en-US" sz="2800" u="sng" dirty="0">
                <a:solidFill>
                  <a:srgbClr val="262626"/>
                </a:solidFill>
                <a:latin typeface="+mn-lt"/>
              </a:rPr>
              <a:t>Group II</a:t>
            </a:r>
          </a:p>
        </p:txBody>
      </p:sp>
      <p:pic>
        <p:nvPicPr>
          <p:cNvPr id="8" name="Picture 7" descr="A hand touching a touch screen&#10;&#10;Description automatically generated">
            <a:extLst>
              <a:ext uri="{FF2B5EF4-FFF2-40B4-BE49-F238E27FC236}">
                <a16:creationId xmlns:a16="http://schemas.microsoft.com/office/drawing/2014/main" id="{AE60CAFF-407A-BAB2-68D0-CB6FCB0651FE}"/>
              </a:ext>
            </a:extLst>
          </p:cNvPr>
          <p:cNvPicPr>
            <a:picLocks noChangeAspect="1"/>
          </p:cNvPicPr>
          <p:nvPr/>
        </p:nvPicPr>
        <p:blipFill rotWithShape="1">
          <a:blip r:embed="rId3"/>
          <a:srcRect l="27440" r="6030" b="6944"/>
          <a:stretch/>
        </p:blipFill>
        <p:spPr>
          <a:xfrm>
            <a:off x="0" y="7265"/>
            <a:ext cx="8363458" cy="6858000"/>
          </a:xfrm>
          <a:prstGeom prst="rect">
            <a:avLst/>
          </a:prstGeom>
        </p:spPr>
      </p:pic>
      <p:cxnSp>
        <p:nvCxnSpPr>
          <p:cNvPr id="74" name="Straight Connector 73">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30145" y="2633962"/>
            <a:ext cx="292608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D8D07AEE-0347-B347-885F-B310C439C072}"/>
              </a:ext>
            </a:extLst>
          </p:cNvPr>
          <p:cNvSpPr>
            <a:spLocks noGrp="1"/>
          </p:cNvSpPr>
          <p:nvPr>
            <p:ph type="subTitle" idx="1"/>
          </p:nvPr>
        </p:nvSpPr>
        <p:spPr>
          <a:xfrm>
            <a:off x="8721067" y="4198104"/>
            <a:ext cx="2935158" cy="2533514"/>
          </a:xfrm>
        </p:spPr>
        <p:txBody>
          <a:bodyPr vert="horz" lIns="0" tIns="45720" rIns="0" bIns="45720" rtlCol="0">
            <a:normAutofit/>
          </a:bodyPr>
          <a:lstStyle/>
          <a:p>
            <a:r>
              <a:rPr lang="en-US" sz="1600" b="1" dirty="0">
                <a:solidFill>
                  <a:srgbClr val="262626"/>
                </a:solidFill>
              </a:rPr>
              <a:t>JEFFREY </a:t>
            </a:r>
            <a:r>
              <a:rPr lang="en-US" sz="1600" b="1" dirty="0" err="1">
                <a:solidFill>
                  <a:srgbClr val="262626"/>
                </a:solidFill>
              </a:rPr>
              <a:t>Cruz-GARCIA</a:t>
            </a:r>
            <a:endParaRPr lang="en-US" sz="1600" b="1" dirty="0">
              <a:solidFill>
                <a:srgbClr val="262626"/>
              </a:solidFill>
            </a:endParaRPr>
          </a:p>
          <a:p>
            <a:r>
              <a:rPr lang="en-US" sz="1600" b="1" dirty="0">
                <a:solidFill>
                  <a:srgbClr val="262626"/>
                </a:solidFill>
              </a:rPr>
              <a:t>Olesya Gaeva</a:t>
            </a:r>
          </a:p>
          <a:p>
            <a:r>
              <a:rPr lang="en-US" sz="1600" b="1" dirty="0">
                <a:solidFill>
                  <a:srgbClr val="262626"/>
                </a:solidFill>
              </a:rPr>
              <a:t>Aditi </a:t>
            </a:r>
            <a:r>
              <a:rPr lang="en-US" sz="1600" b="1" dirty="0" err="1">
                <a:solidFill>
                  <a:srgbClr val="262626"/>
                </a:solidFill>
              </a:rPr>
              <a:t>garg</a:t>
            </a:r>
            <a:endParaRPr lang="en-US" sz="1600" b="1" dirty="0">
              <a:solidFill>
                <a:srgbClr val="262626"/>
              </a:solidFill>
            </a:endParaRPr>
          </a:p>
          <a:p>
            <a:r>
              <a:rPr lang="en-US" sz="1600" b="1" dirty="0">
                <a:solidFill>
                  <a:srgbClr val="262626"/>
                </a:solidFill>
              </a:rPr>
              <a:t>BRANDON </a:t>
            </a:r>
            <a:r>
              <a:rPr lang="en-US" sz="1600" b="1" dirty="0" err="1">
                <a:solidFill>
                  <a:srgbClr val="262626"/>
                </a:solidFill>
              </a:rPr>
              <a:t>chacon</a:t>
            </a:r>
            <a:r>
              <a:rPr lang="en-US" sz="1600" b="1" dirty="0">
                <a:solidFill>
                  <a:srgbClr val="262626"/>
                </a:solidFill>
              </a:rPr>
              <a:t>-MATA</a:t>
            </a:r>
          </a:p>
          <a:p>
            <a:r>
              <a:rPr lang="en-US" sz="1600" b="1" dirty="0">
                <a:solidFill>
                  <a:srgbClr val="262626"/>
                </a:solidFill>
              </a:rPr>
              <a:t>SUSAN ESPINOSA</a:t>
            </a:r>
          </a:p>
          <a:p>
            <a:r>
              <a:rPr lang="en-US" sz="1600" b="1" dirty="0">
                <a:solidFill>
                  <a:srgbClr val="262626"/>
                </a:solidFill>
              </a:rPr>
              <a:t>VIGNESHWAR CHERIATH</a:t>
            </a:r>
          </a:p>
          <a:p>
            <a:endParaRPr lang="en-US" sz="1600" b="1" dirty="0">
              <a:solidFill>
                <a:srgbClr val="262626"/>
              </a:solidFill>
            </a:endParaRPr>
          </a:p>
          <a:p>
            <a:endParaRPr lang="en-US" sz="1600" dirty="0">
              <a:solidFill>
                <a:srgbClr val="262626"/>
              </a:solidFill>
            </a:endParaRPr>
          </a:p>
        </p:txBody>
      </p:sp>
      <p:sp>
        <p:nvSpPr>
          <p:cNvPr id="9" name="Rectangle 8">
            <a:extLst>
              <a:ext uri="{FF2B5EF4-FFF2-40B4-BE49-F238E27FC236}">
                <a16:creationId xmlns:a16="http://schemas.microsoft.com/office/drawing/2014/main" id="{B07761BF-4454-ED20-BBA4-48A4D1382B42}"/>
              </a:ext>
            </a:extLst>
          </p:cNvPr>
          <p:cNvSpPr/>
          <p:nvPr/>
        </p:nvSpPr>
        <p:spPr>
          <a:xfrm>
            <a:off x="8544648" y="153412"/>
            <a:ext cx="3437681" cy="3046988"/>
          </a:xfrm>
          <a:prstGeom prst="rect">
            <a:avLst/>
          </a:prstGeom>
          <a:noFill/>
          <a:ln>
            <a:solidFill>
              <a:schemeClr val="bg1">
                <a:lumMod val="95000"/>
              </a:schemeClr>
            </a:solidFill>
          </a:ln>
        </p:spPr>
        <p:txBody>
          <a:bodyPr wrap="square" lIns="91440" tIns="45720" rIns="91440" bIns="45720">
            <a:spAutoFit/>
          </a:bodyPr>
          <a:lstStyle/>
          <a:p>
            <a:pPr algn="ctr"/>
            <a:r>
              <a:rPr lang="en-US" sz="4800" b="1" dirty="0">
                <a:ln w="10160">
                  <a:solidFill>
                    <a:schemeClr val="accent5"/>
                  </a:solidFill>
                  <a:prstDash val="solid"/>
                </a:ln>
                <a:solidFill>
                  <a:srgbClr val="0D2670"/>
                </a:solidFill>
                <a:effectLst>
                  <a:outerShdw blurRad="50800" dist="38100" dir="5400000" algn="t" rotWithShape="0">
                    <a:prstClr val="black">
                      <a:alpha val="40000"/>
                    </a:prstClr>
                  </a:outerShdw>
                  <a:reflection blurRad="6350" stA="55000" endA="300" endPos="45500" dir="5400000" sy="-100000" algn="bl" rotWithShape="0"/>
                </a:effectLst>
              </a:rPr>
              <a:t>EMPLOYEE</a:t>
            </a:r>
            <a:r>
              <a:rPr lang="en-US" sz="4800" b="1" dirty="0">
                <a:ln w="10160">
                  <a:solidFill>
                    <a:schemeClr val="accent5"/>
                  </a:solidFill>
                  <a:prstDash val="solid"/>
                </a:ln>
                <a:solidFill>
                  <a:srgbClr val="0D2670"/>
                </a:solidFill>
                <a:effectLst>
                  <a:outerShdw blurRad="50800" dist="38100" dir="5400000" algn="t" rotWithShape="0">
                    <a:prstClr val="black">
                      <a:alpha val="40000"/>
                    </a:prstClr>
                  </a:outerShdw>
                </a:effectLst>
              </a:rPr>
              <a:t> </a:t>
            </a:r>
          </a:p>
          <a:p>
            <a:pPr algn="ctr"/>
            <a:r>
              <a:rPr lang="en-US" sz="4800" b="1" dirty="0">
                <a:ln w="10160">
                  <a:solidFill>
                    <a:schemeClr val="accent5"/>
                  </a:solidFill>
                  <a:prstDash val="solid"/>
                </a:ln>
                <a:solidFill>
                  <a:srgbClr val="0D2670"/>
                </a:solidFill>
                <a:effectLst>
                  <a:outerShdw blurRad="50800" dist="38100" dir="10800000" algn="r" rotWithShape="0">
                    <a:prstClr val="black">
                      <a:alpha val="40000"/>
                    </a:prstClr>
                  </a:outerShdw>
                </a:effectLst>
              </a:rPr>
              <a:t>ATTRITION</a:t>
            </a:r>
          </a:p>
          <a:p>
            <a:pPr algn="ctr"/>
            <a:r>
              <a:rPr lang="en-US" sz="4800" b="1" dirty="0">
                <a:ln w="10160">
                  <a:solidFill>
                    <a:schemeClr val="accent5"/>
                  </a:solidFill>
                  <a:prstDash val="solid"/>
                </a:ln>
                <a:solidFill>
                  <a:srgbClr val="0D2670"/>
                </a:solidFill>
                <a:effectLst>
                  <a:outerShdw blurRad="38100" dist="22860" dir="5400000" algn="tl" rotWithShape="0">
                    <a:srgbClr val="000000">
                      <a:alpha val="30000"/>
                    </a:srgbClr>
                  </a:outerShdw>
                  <a:reflection blurRad="6350" stA="55000" endA="300" endPos="45500" dir="5400000" sy="-100000" algn="bl" rotWithShape="0"/>
                </a:effectLst>
              </a:rPr>
              <a:t>ANALYTICS</a:t>
            </a:r>
          </a:p>
          <a:p>
            <a:pPr algn="ctr"/>
            <a:r>
              <a:rPr lang="en-US" sz="4800" b="1" dirty="0">
                <a:ln w="10160">
                  <a:solidFill>
                    <a:schemeClr val="accent5"/>
                  </a:solidFill>
                  <a:prstDash val="solid"/>
                </a:ln>
                <a:solidFill>
                  <a:srgbClr val="FFFFFF"/>
                </a:solidFill>
                <a:effectLst>
                  <a:outerShdw blurRad="50800" dist="38100" dir="5400000" algn="t" rotWithShape="0">
                    <a:prstClr val="black">
                      <a:alpha val="40000"/>
                    </a:prstClr>
                  </a:outerShdw>
                </a:effectLst>
              </a:rPr>
              <a:t>  </a:t>
            </a:r>
          </a:p>
        </p:txBody>
      </p:sp>
    </p:spTree>
    <p:extLst>
      <p:ext uri="{BB962C8B-B14F-4D97-AF65-F5344CB8AC3E}">
        <p14:creationId xmlns:p14="http://schemas.microsoft.com/office/powerpoint/2010/main" val="3768719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2F17D1E-01E2-6381-80AA-969E07BC2EFA}"/>
              </a:ext>
            </a:extLst>
          </p:cNvPr>
          <p:cNvPicPr>
            <a:picLocks noChangeAspect="1"/>
          </p:cNvPicPr>
          <p:nvPr/>
        </p:nvPicPr>
        <p:blipFill>
          <a:blip r:embed="rId3"/>
          <a:stretch>
            <a:fillRect/>
          </a:stretch>
        </p:blipFill>
        <p:spPr>
          <a:xfrm>
            <a:off x="4519317" y="2618838"/>
            <a:ext cx="3391906" cy="3276600"/>
          </a:xfrm>
          <a:prstGeom prst="rect">
            <a:avLst/>
          </a:prstGeom>
        </p:spPr>
      </p:pic>
      <p:sp>
        <p:nvSpPr>
          <p:cNvPr id="4" name="Title 1">
            <a:extLst>
              <a:ext uri="{FF2B5EF4-FFF2-40B4-BE49-F238E27FC236}">
                <a16:creationId xmlns:a16="http://schemas.microsoft.com/office/drawing/2014/main" id="{9895C607-3B6D-CA8E-412D-BC04C95F1F37}"/>
              </a:ext>
            </a:extLst>
          </p:cNvPr>
          <p:cNvSpPr>
            <a:spLocks noGrp="1"/>
          </p:cNvSpPr>
          <p:nvPr>
            <p:ph type="title"/>
          </p:nvPr>
        </p:nvSpPr>
        <p:spPr>
          <a:xfrm>
            <a:off x="1097280" y="316048"/>
            <a:ext cx="10596958" cy="1450757"/>
          </a:xfrm>
        </p:spPr>
        <p:txBody>
          <a:bodyPr>
            <a:normAutofit/>
          </a:bodyPr>
          <a:lstStyle/>
          <a:p>
            <a:r>
              <a:rPr lang="en-US" b="1" dirty="0">
                <a:solidFill>
                  <a:srgbClr val="1F4569"/>
                </a:solidFill>
              </a:rPr>
              <a:t>Distribution of Employee by Marital Status</a:t>
            </a:r>
          </a:p>
        </p:txBody>
      </p:sp>
      <p:pic>
        <p:nvPicPr>
          <p:cNvPr id="7" name="Content Placeholder 6">
            <a:extLst>
              <a:ext uri="{FF2B5EF4-FFF2-40B4-BE49-F238E27FC236}">
                <a16:creationId xmlns:a16="http://schemas.microsoft.com/office/drawing/2014/main" id="{A5737A7D-40FB-A219-D3AB-E7E62BC76CF0}"/>
              </a:ext>
            </a:extLst>
          </p:cNvPr>
          <p:cNvPicPr>
            <a:picLocks noGrp="1" noChangeAspect="1"/>
          </p:cNvPicPr>
          <p:nvPr>
            <p:ph idx="1"/>
          </p:nvPr>
        </p:nvPicPr>
        <p:blipFill>
          <a:blip r:embed="rId4"/>
          <a:stretch>
            <a:fillRect/>
          </a:stretch>
        </p:blipFill>
        <p:spPr>
          <a:xfrm>
            <a:off x="8294085" y="2656938"/>
            <a:ext cx="3314700" cy="3238500"/>
          </a:xfrm>
        </p:spPr>
      </p:pic>
      <p:sp>
        <p:nvSpPr>
          <p:cNvPr id="3" name="TextBox 2">
            <a:extLst>
              <a:ext uri="{FF2B5EF4-FFF2-40B4-BE49-F238E27FC236}">
                <a16:creationId xmlns:a16="http://schemas.microsoft.com/office/drawing/2014/main" id="{9EC6D800-3211-9802-7CEC-FC410ADF6926}"/>
              </a:ext>
            </a:extLst>
          </p:cNvPr>
          <p:cNvSpPr txBox="1"/>
          <p:nvPr/>
        </p:nvSpPr>
        <p:spPr>
          <a:xfrm>
            <a:off x="1097280" y="2067232"/>
            <a:ext cx="3272505" cy="1815882"/>
          </a:xfrm>
          <a:prstGeom prst="rect">
            <a:avLst/>
          </a:prstGeom>
          <a:noFill/>
        </p:spPr>
        <p:txBody>
          <a:bodyPr wrap="square" rtlCol="0">
            <a:spAutoFit/>
          </a:bodyPr>
          <a:lstStyle/>
          <a:p>
            <a:pPr marL="285750" indent="-285750">
              <a:buFont typeface="Arial" panose="020B0604020202020204" pitchFamily="34" charset="0"/>
              <a:buChar char="•"/>
            </a:pPr>
            <a:r>
              <a:rPr lang="en-US" sz="1400" dirty="0">
                <a:effectLst/>
              </a:rPr>
              <a:t>The Pie charts depict the martial status of all the employees in the company</a:t>
            </a:r>
          </a:p>
          <a:p>
            <a:pPr marL="285750" indent="-285750">
              <a:buFont typeface="Arial" panose="020B0604020202020204" pitchFamily="34" charset="0"/>
              <a:buChar char="•"/>
            </a:pPr>
            <a:r>
              <a:rPr lang="en-US" sz="1400" dirty="0"/>
              <a:t>From the employees who left, their martial status was:</a:t>
            </a:r>
          </a:p>
          <a:p>
            <a:pPr marL="285750" indent="-285750">
              <a:buSzPct val="75000"/>
              <a:buFont typeface="Wingdings" pitchFamily="2" charset="2"/>
              <a:buChar char="Ø"/>
            </a:pPr>
            <a:r>
              <a:rPr lang="en-US" sz="1400" dirty="0"/>
              <a:t>       50% Divorced </a:t>
            </a:r>
          </a:p>
          <a:p>
            <a:pPr marL="285750" indent="-285750">
              <a:buSzPct val="75000"/>
              <a:buFont typeface="Wingdings" pitchFamily="2" charset="2"/>
              <a:buChar char="Ø"/>
            </a:pPr>
            <a:r>
              <a:rPr lang="en-US" sz="1400" dirty="0"/>
              <a:t>       35.4% Single</a:t>
            </a:r>
          </a:p>
          <a:p>
            <a:pPr marL="285750" indent="-285750">
              <a:buSzPct val="75000"/>
              <a:buFont typeface="Wingdings" pitchFamily="2" charset="2"/>
              <a:buChar char="Ø"/>
            </a:pPr>
            <a:r>
              <a:rPr lang="en-US" sz="1400" dirty="0"/>
              <a:t>       13.9% Married</a:t>
            </a:r>
          </a:p>
        </p:txBody>
      </p:sp>
      <p:sp>
        <p:nvSpPr>
          <p:cNvPr id="10" name="TextBox 9">
            <a:extLst>
              <a:ext uri="{FF2B5EF4-FFF2-40B4-BE49-F238E27FC236}">
                <a16:creationId xmlns:a16="http://schemas.microsoft.com/office/drawing/2014/main" id="{96FD587E-0A96-DDCC-5D0B-14AC80286954}"/>
              </a:ext>
            </a:extLst>
          </p:cNvPr>
          <p:cNvSpPr txBox="1"/>
          <p:nvPr/>
        </p:nvSpPr>
        <p:spPr>
          <a:xfrm>
            <a:off x="5574199" y="5809713"/>
            <a:ext cx="1368836" cy="307777"/>
          </a:xfrm>
          <a:prstGeom prst="rect">
            <a:avLst/>
          </a:prstGeom>
          <a:noFill/>
        </p:spPr>
        <p:txBody>
          <a:bodyPr wrap="none" rtlCol="0">
            <a:spAutoFit/>
          </a:bodyPr>
          <a:lstStyle/>
          <a:p>
            <a:r>
              <a:rPr lang="en-US" sz="1400" u="sng" dirty="0"/>
              <a:t>Total Employees</a:t>
            </a:r>
          </a:p>
        </p:txBody>
      </p:sp>
      <p:pic>
        <p:nvPicPr>
          <p:cNvPr id="11" name="Picture 10">
            <a:extLst>
              <a:ext uri="{FF2B5EF4-FFF2-40B4-BE49-F238E27FC236}">
                <a16:creationId xmlns:a16="http://schemas.microsoft.com/office/drawing/2014/main" id="{3F60B39F-8FA1-ED1B-946B-5E772220C09C}"/>
              </a:ext>
            </a:extLst>
          </p:cNvPr>
          <p:cNvPicPr>
            <a:picLocks noChangeAspect="1"/>
          </p:cNvPicPr>
          <p:nvPr/>
        </p:nvPicPr>
        <p:blipFill>
          <a:blip r:embed="rId5"/>
          <a:stretch>
            <a:fillRect/>
          </a:stretch>
        </p:blipFill>
        <p:spPr>
          <a:xfrm>
            <a:off x="7411161" y="2257978"/>
            <a:ext cx="1000125" cy="781050"/>
          </a:xfrm>
          <a:prstGeom prst="rect">
            <a:avLst/>
          </a:prstGeom>
        </p:spPr>
      </p:pic>
      <p:sp>
        <p:nvSpPr>
          <p:cNvPr id="12" name="TextBox 11">
            <a:extLst>
              <a:ext uri="{FF2B5EF4-FFF2-40B4-BE49-F238E27FC236}">
                <a16:creationId xmlns:a16="http://schemas.microsoft.com/office/drawing/2014/main" id="{7C215816-61A1-21BB-A6B4-D97C1A434CAE}"/>
              </a:ext>
            </a:extLst>
          </p:cNvPr>
          <p:cNvSpPr txBox="1"/>
          <p:nvPr/>
        </p:nvSpPr>
        <p:spPr>
          <a:xfrm>
            <a:off x="9093217" y="5809712"/>
            <a:ext cx="3098783" cy="307777"/>
          </a:xfrm>
          <a:prstGeom prst="rect">
            <a:avLst/>
          </a:prstGeom>
          <a:noFill/>
        </p:spPr>
        <p:txBody>
          <a:bodyPr wrap="square" rtlCol="0">
            <a:spAutoFit/>
          </a:bodyPr>
          <a:lstStyle/>
          <a:p>
            <a:r>
              <a:rPr lang="en-US" sz="1400" u="sng" dirty="0"/>
              <a:t>Employees who left</a:t>
            </a:r>
          </a:p>
        </p:txBody>
      </p:sp>
    </p:spTree>
    <p:extLst>
      <p:ext uri="{BB962C8B-B14F-4D97-AF65-F5344CB8AC3E}">
        <p14:creationId xmlns:p14="http://schemas.microsoft.com/office/powerpoint/2010/main" val="29377923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7C5C3-648B-C644-B925-A3AD8338707B}"/>
              </a:ext>
            </a:extLst>
          </p:cNvPr>
          <p:cNvSpPr>
            <a:spLocks noGrp="1"/>
          </p:cNvSpPr>
          <p:nvPr>
            <p:ph type="title"/>
          </p:nvPr>
        </p:nvSpPr>
        <p:spPr>
          <a:xfrm>
            <a:off x="2254747" y="263454"/>
            <a:ext cx="7271217" cy="1450757"/>
          </a:xfrm>
        </p:spPr>
        <p:txBody>
          <a:bodyPr>
            <a:normAutofit/>
          </a:bodyPr>
          <a:lstStyle/>
          <a:p>
            <a:r>
              <a:rPr lang="en-US" b="1" dirty="0">
                <a:solidFill>
                  <a:srgbClr val="1F4569"/>
                </a:solidFill>
              </a:rPr>
              <a:t>Total of Years at the company </a:t>
            </a:r>
          </a:p>
        </p:txBody>
      </p:sp>
      <p:pic>
        <p:nvPicPr>
          <p:cNvPr id="10" name="Content Placeholder 4">
            <a:extLst>
              <a:ext uri="{FF2B5EF4-FFF2-40B4-BE49-F238E27FC236}">
                <a16:creationId xmlns:a16="http://schemas.microsoft.com/office/drawing/2014/main" id="{66ACDE17-86EE-3C57-5DD4-9FF6F7A748D1}"/>
              </a:ext>
            </a:extLst>
          </p:cNvPr>
          <p:cNvPicPr>
            <a:picLocks noChangeAspect="1"/>
          </p:cNvPicPr>
          <p:nvPr/>
        </p:nvPicPr>
        <p:blipFill rotWithShape="1">
          <a:blip r:embed="rId3"/>
          <a:srcRect t="16081" r="10033" b="3024"/>
          <a:stretch/>
        </p:blipFill>
        <p:spPr>
          <a:xfrm>
            <a:off x="4833926" y="1913953"/>
            <a:ext cx="7388940" cy="4486847"/>
          </a:xfrm>
          <a:prstGeom prst="rect">
            <a:avLst/>
          </a:prstGeom>
        </p:spPr>
      </p:pic>
      <p:sp>
        <p:nvSpPr>
          <p:cNvPr id="3" name="TextBox 2">
            <a:extLst>
              <a:ext uri="{FF2B5EF4-FFF2-40B4-BE49-F238E27FC236}">
                <a16:creationId xmlns:a16="http://schemas.microsoft.com/office/drawing/2014/main" id="{C900248D-E828-E045-863E-2222B759461C}"/>
              </a:ext>
            </a:extLst>
          </p:cNvPr>
          <p:cNvSpPr txBox="1"/>
          <p:nvPr/>
        </p:nvSpPr>
        <p:spPr>
          <a:xfrm>
            <a:off x="1111169" y="2037144"/>
            <a:ext cx="3761773" cy="1600438"/>
          </a:xfrm>
          <a:prstGeom prst="rect">
            <a:avLst/>
          </a:prstGeom>
          <a:noFill/>
        </p:spPr>
        <p:txBody>
          <a:bodyPr wrap="square" rtlCol="0">
            <a:spAutoFit/>
          </a:bodyPr>
          <a:lstStyle/>
          <a:p>
            <a:pPr marL="285750" indent="-285750" algn="l">
              <a:buFont typeface="Arial" panose="020B0604020202020204" pitchFamily="34" charset="0"/>
              <a:buChar char="•"/>
            </a:pPr>
            <a:r>
              <a:rPr lang="en-US" sz="1400" dirty="0"/>
              <a:t>This Bar graph shows that most of the employees that quit, did it within the first 5 years of employment.</a:t>
            </a:r>
          </a:p>
          <a:p>
            <a:pPr marL="285750" indent="-285750" algn="l">
              <a:buFont typeface="Arial" panose="020B0604020202020204" pitchFamily="34" charset="0"/>
              <a:buChar char="•"/>
            </a:pPr>
            <a:r>
              <a:rPr lang="en-US" sz="1400" dirty="0"/>
              <a:t>Attrition being the highest in the first year of employment.</a:t>
            </a:r>
          </a:p>
          <a:p>
            <a:pPr marL="285750" indent="-285750" algn="l">
              <a:buFont typeface="Arial" panose="020B0604020202020204" pitchFamily="34" charset="0"/>
              <a:buChar char="•"/>
            </a:pPr>
            <a:r>
              <a:rPr lang="en-US" sz="1400" i="0" dirty="0">
                <a:effectLst/>
              </a:rPr>
              <a:t>After </a:t>
            </a:r>
            <a:r>
              <a:rPr lang="en-US" sz="1400" dirty="0"/>
              <a:t>10 years, people are more likely to stay in their current company.</a:t>
            </a:r>
            <a:endParaRPr lang="en-US" sz="1400" i="0" dirty="0">
              <a:effectLst/>
            </a:endParaRPr>
          </a:p>
        </p:txBody>
      </p:sp>
    </p:spTree>
    <p:extLst>
      <p:ext uri="{BB962C8B-B14F-4D97-AF65-F5344CB8AC3E}">
        <p14:creationId xmlns:p14="http://schemas.microsoft.com/office/powerpoint/2010/main" val="3226279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A518F-6956-5B4A-AF64-1A52C1156892}"/>
              </a:ext>
            </a:extLst>
          </p:cNvPr>
          <p:cNvSpPr>
            <a:spLocks noGrp="1"/>
          </p:cNvSpPr>
          <p:nvPr>
            <p:ph type="title"/>
          </p:nvPr>
        </p:nvSpPr>
        <p:spPr>
          <a:xfrm>
            <a:off x="2110429" y="460224"/>
            <a:ext cx="7971142" cy="1290988"/>
          </a:xfrm>
        </p:spPr>
        <p:txBody>
          <a:bodyPr>
            <a:noAutofit/>
          </a:bodyPr>
          <a:lstStyle/>
          <a:p>
            <a:r>
              <a:rPr lang="en-US" b="1" dirty="0">
                <a:solidFill>
                  <a:srgbClr val="1F4569"/>
                </a:solidFill>
              </a:rPr>
              <a:t>Attrition Rate vs Job Satisfaction </a:t>
            </a:r>
          </a:p>
        </p:txBody>
      </p:sp>
      <p:pic>
        <p:nvPicPr>
          <p:cNvPr id="11" name="Content Placeholder 4">
            <a:extLst>
              <a:ext uri="{FF2B5EF4-FFF2-40B4-BE49-F238E27FC236}">
                <a16:creationId xmlns:a16="http://schemas.microsoft.com/office/drawing/2014/main" id="{45611C55-91B8-BB68-A89B-658CFB0903F5}"/>
              </a:ext>
            </a:extLst>
          </p:cNvPr>
          <p:cNvPicPr>
            <a:picLocks noChangeAspect="1"/>
          </p:cNvPicPr>
          <p:nvPr/>
        </p:nvPicPr>
        <p:blipFill rotWithShape="1">
          <a:blip r:embed="rId3"/>
          <a:srcRect l="2522" t="6461" r="13080" b="762"/>
          <a:stretch/>
        </p:blipFill>
        <p:spPr>
          <a:xfrm>
            <a:off x="150471" y="2546429"/>
            <a:ext cx="5036111" cy="3839771"/>
          </a:xfrm>
          <a:prstGeom prst="rect">
            <a:avLst/>
          </a:prstGeom>
        </p:spPr>
      </p:pic>
      <p:pic>
        <p:nvPicPr>
          <p:cNvPr id="12" name="Picture 11">
            <a:extLst>
              <a:ext uri="{FF2B5EF4-FFF2-40B4-BE49-F238E27FC236}">
                <a16:creationId xmlns:a16="http://schemas.microsoft.com/office/drawing/2014/main" id="{C7E7EEF0-D06C-8E62-346B-6C93B84E6BF0}"/>
              </a:ext>
            </a:extLst>
          </p:cNvPr>
          <p:cNvPicPr>
            <a:picLocks noChangeAspect="1"/>
          </p:cNvPicPr>
          <p:nvPr/>
        </p:nvPicPr>
        <p:blipFill>
          <a:blip r:embed="rId4"/>
          <a:stretch>
            <a:fillRect/>
          </a:stretch>
        </p:blipFill>
        <p:spPr>
          <a:xfrm>
            <a:off x="5186582" y="2992052"/>
            <a:ext cx="6908754" cy="3405724"/>
          </a:xfrm>
          <a:prstGeom prst="rect">
            <a:avLst/>
          </a:prstGeom>
        </p:spPr>
      </p:pic>
      <p:sp>
        <p:nvSpPr>
          <p:cNvPr id="4" name="TextBox 3">
            <a:extLst>
              <a:ext uri="{FF2B5EF4-FFF2-40B4-BE49-F238E27FC236}">
                <a16:creationId xmlns:a16="http://schemas.microsoft.com/office/drawing/2014/main" id="{705788A7-D2DA-AD99-97EB-B1E2C953205F}"/>
              </a:ext>
            </a:extLst>
          </p:cNvPr>
          <p:cNvSpPr txBox="1"/>
          <p:nvPr/>
        </p:nvSpPr>
        <p:spPr>
          <a:xfrm>
            <a:off x="3577944" y="1935225"/>
            <a:ext cx="5036111" cy="523220"/>
          </a:xfrm>
          <a:prstGeom prst="rect">
            <a:avLst/>
          </a:prstGeom>
          <a:noFill/>
        </p:spPr>
        <p:txBody>
          <a:bodyPr wrap="square" rtlCol="0">
            <a:spAutoFit/>
          </a:bodyPr>
          <a:lstStyle/>
          <a:p>
            <a:pPr algn="l"/>
            <a:r>
              <a:rPr lang="en-US" sz="1400" dirty="0">
                <a:effectLst/>
              </a:rPr>
              <a:t>These graphs of Attrition by Job Satisfaction mainly visualizes that the employee attrition rate stabilizes</a:t>
            </a:r>
            <a:r>
              <a:rPr lang="en-US" sz="1400" dirty="0"/>
              <a:t> </a:t>
            </a:r>
            <a:r>
              <a:rPr lang="en-US" sz="1400" dirty="0">
                <a:effectLst/>
              </a:rPr>
              <a:t># between ages 35 to 45</a:t>
            </a:r>
          </a:p>
        </p:txBody>
      </p:sp>
    </p:spTree>
    <p:extLst>
      <p:ext uri="{BB962C8B-B14F-4D97-AF65-F5344CB8AC3E}">
        <p14:creationId xmlns:p14="http://schemas.microsoft.com/office/powerpoint/2010/main" val="20789357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19959D69-F302-F3BA-5637-ADA64F6D2DC8}"/>
              </a:ext>
            </a:extLst>
          </p:cNvPr>
          <p:cNvPicPr>
            <a:picLocks noChangeAspect="1"/>
          </p:cNvPicPr>
          <p:nvPr/>
        </p:nvPicPr>
        <p:blipFill>
          <a:blip r:embed="rId3"/>
          <a:stretch>
            <a:fillRect/>
          </a:stretch>
        </p:blipFill>
        <p:spPr>
          <a:xfrm>
            <a:off x="7911223" y="2656938"/>
            <a:ext cx="3962400" cy="3257550"/>
          </a:xfrm>
          <a:prstGeom prst="rect">
            <a:avLst/>
          </a:prstGeom>
        </p:spPr>
      </p:pic>
      <p:sp>
        <p:nvSpPr>
          <p:cNvPr id="2" name="Title 1">
            <a:extLst>
              <a:ext uri="{FF2B5EF4-FFF2-40B4-BE49-F238E27FC236}">
                <a16:creationId xmlns:a16="http://schemas.microsoft.com/office/drawing/2014/main" id="{20B49CE0-D59C-8B42-835B-0AC2DECB2D25}"/>
              </a:ext>
            </a:extLst>
          </p:cNvPr>
          <p:cNvSpPr>
            <a:spLocks noGrp="1"/>
          </p:cNvSpPr>
          <p:nvPr>
            <p:ph type="title"/>
          </p:nvPr>
        </p:nvSpPr>
        <p:spPr>
          <a:xfrm>
            <a:off x="2571510" y="317073"/>
            <a:ext cx="7048980" cy="1450757"/>
          </a:xfrm>
        </p:spPr>
        <p:txBody>
          <a:bodyPr>
            <a:normAutofit/>
          </a:bodyPr>
          <a:lstStyle/>
          <a:p>
            <a:r>
              <a:rPr lang="en-US" b="1" dirty="0">
                <a:solidFill>
                  <a:srgbClr val="1F4569"/>
                </a:solidFill>
              </a:rPr>
              <a:t>Attrition rate by Department</a:t>
            </a:r>
          </a:p>
        </p:txBody>
      </p:sp>
      <p:pic>
        <p:nvPicPr>
          <p:cNvPr id="3" name="Picture 2">
            <a:extLst>
              <a:ext uri="{FF2B5EF4-FFF2-40B4-BE49-F238E27FC236}">
                <a16:creationId xmlns:a16="http://schemas.microsoft.com/office/drawing/2014/main" id="{A6097615-FFAB-214A-E042-AD38F2FC9C72}"/>
              </a:ext>
            </a:extLst>
          </p:cNvPr>
          <p:cNvPicPr>
            <a:picLocks noChangeAspect="1"/>
          </p:cNvPicPr>
          <p:nvPr/>
        </p:nvPicPr>
        <p:blipFill>
          <a:blip r:embed="rId4"/>
          <a:stretch>
            <a:fillRect/>
          </a:stretch>
        </p:blipFill>
        <p:spPr>
          <a:xfrm>
            <a:off x="4519317" y="2618838"/>
            <a:ext cx="3391906" cy="3276600"/>
          </a:xfrm>
          <a:prstGeom prst="rect">
            <a:avLst/>
          </a:prstGeom>
        </p:spPr>
      </p:pic>
      <p:sp>
        <p:nvSpPr>
          <p:cNvPr id="5" name="TextBox 4">
            <a:extLst>
              <a:ext uri="{FF2B5EF4-FFF2-40B4-BE49-F238E27FC236}">
                <a16:creationId xmlns:a16="http://schemas.microsoft.com/office/drawing/2014/main" id="{1A4AFA22-34F4-1887-CB09-B46D1632BEB5}"/>
              </a:ext>
            </a:extLst>
          </p:cNvPr>
          <p:cNvSpPr txBox="1"/>
          <p:nvPr/>
        </p:nvSpPr>
        <p:spPr>
          <a:xfrm>
            <a:off x="1097280" y="2067232"/>
            <a:ext cx="3272505" cy="2031325"/>
          </a:xfrm>
          <a:prstGeom prst="rect">
            <a:avLst/>
          </a:prstGeom>
          <a:noFill/>
        </p:spPr>
        <p:txBody>
          <a:bodyPr wrap="square" rtlCol="0">
            <a:spAutoFit/>
          </a:bodyPr>
          <a:lstStyle/>
          <a:p>
            <a:pPr marL="285750" indent="-285750">
              <a:buFont typeface="Arial" panose="020B0604020202020204" pitchFamily="34" charset="0"/>
              <a:buChar char="•"/>
            </a:pPr>
            <a:r>
              <a:rPr lang="en-US" sz="1400" dirty="0">
                <a:effectLst/>
              </a:rPr>
              <a:t>The </a:t>
            </a:r>
            <a:r>
              <a:rPr lang="en-US" sz="1400" dirty="0"/>
              <a:t>P</a:t>
            </a:r>
            <a:r>
              <a:rPr lang="en-US" sz="1400" dirty="0">
                <a:effectLst/>
              </a:rPr>
              <a:t>ie charts depict the division of employees by department in the company</a:t>
            </a:r>
          </a:p>
          <a:p>
            <a:pPr marL="285750" indent="-285750">
              <a:buFont typeface="Arial" panose="020B0604020202020204" pitchFamily="34" charset="0"/>
              <a:buChar char="•"/>
            </a:pPr>
            <a:r>
              <a:rPr lang="en-US" sz="1400" dirty="0"/>
              <a:t>From the employees who left:</a:t>
            </a:r>
          </a:p>
          <a:p>
            <a:pPr marL="285750" indent="-285750">
              <a:buSzPct val="75000"/>
              <a:buFont typeface="Wingdings" pitchFamily="2" charset="2"/>
              <a:buChar char="Ø"/>
            </a:pPr>
            <a:r>
              <a:rPr lang="en-US" sz="1400" dirty="0"/>
              <a:t>56.1% are from Research &amp; development </a:t>
            </a:r>
          </a:p>
          <a:p>
            <a:pPr marL="285750" indent="-285750">
              <a:buSzPct val="75000"/>
              <a:buFont typeface="Wingdings" pitchFamily="2" charset="2"/>
              <a:buChar char="Ø"/>
            </a:pPr>
            <a:r>
              <a:rPr lang="en-US" sz="1400" dirty="0"/>
              <a:t> As against 38.8% from Sales</a:t>
            </a:r>
          </a:p>
          <a:p>
            <a:pPr marL="285750" indent="-285750">
              <a:buSzPct val="75000"/>
              <a:buFont typeface="Wingdings" pitchFamily="2" charset="2"/>
              <a:buChar char="Ø"/>
            </a:pPr>
            <a:r>
              <a:rPr lang="en-US" sz="1400" dirty="0"/>
              <a:t>&amp; least number that left are Human recourses, only 5.1%</a:t>
            </a:r>
          </a:p>
        </p:txBody>
      </p:sp>
      <p:sp>
        <p:nvSpPr>
          <p:cNvPr id="6" name="TextBox 5">
            <a:extLst>
              <a:ext uri="{FF2B5EF4-FFF2-40B4-BE49-F238E27FC236}">
                <a16:creationId xmlns:a16="http://schemas.microsoft.com/office/drawing/2014/main" id="{7B4C01A0-9BAF-8192-8A09-92FF7A069742}"/>
              </a:ext>
            </a:extLst>
          </p:cNvPr>
          <p:cNvSpPr txBox="1"/>
          <p:nvPr/>
        </p:nvSpPr>
        <p:spPr>
          <a:xfrm>
            <a:off x="5574199" y="5809713"/>
            <a:ext cx="1368836" cy="307777"/>
          </a:xfrm>
          <a:prstGeom prst="rect">
            <a:avLst/>
          </a:prstGeom>
          <a:noFill/>
        </p:spPr>
        <p:txBody>
          <a:bodyPr wrap="none" rtlCol="0">
            <a:spAutoFit/>
          </a:bodyPr>
          <a:lstStyle/>
          <a:p>
            <a:r>
              <a:rPr lang="en-US" sz="1400" u="sng" dirty="0"/>
              <a:t>Total Employees</a:t>
            </a:r>
          </a:p>
        </p:txBody>
      </p:sp>
      <p:pic>
        <p:nvPicPr>
          <p:cNvPr id="7" name="Picture 6">
            <a:extLst>
              <a:ext uri="{FF2B5EF4-FFF2-40B4-BE49-F238E27FC236}">
                <a16:creationId xmlns:a16="http://schemas.microsoft.com/office/drawing/2014/main" id="{3CB9379E-BBC9-3FAA-81EA-2CB4C29A0DC2}"/>
              </a:ext>
            </a:extLst>
          </p:cNvPr>
          <p:cNvPicPr>
            <a:picLocks noChangeAspect="1"/>
          </p:cNvPicPr>
          <p:nvPr/>
        </p:nvPicPr>
        <p:blipFill>
          <a:blip r:embed="rId5"/>
          <a:stretch>
            <a:fillRect/>
          </a:stretch>
        </p:blipFill>
        <p:spPr>
          <a:xfrm>
            <a:off x="7411161" y="2257978"/>
            <a:ext cx="1000125" cy="781050"/>
          </a:xfrm>
          <a:prstGeom prst="rect">
            <a:avLst/>
          </a:prstGeom>
        </p:spPr>
      </p:pic>
      <p:sp>
        <p:nvSpPr>
          <p:cNvPr id="8" name="TextBox 7">
            <a:extLst>
              <a:ext uri="{FF2B5EF4-FFF2-40B4-BE49-F238E27FC236}">
                <a16:creationId xmlns:a16="http://schemas.microsoft.com/office/drawing/2014/main" id="{B5639F8B-3413-1759-D1EF-9C804203A0F3}"/>
              </a:ext>
            </a:extLst>
          </p:cNvPr>
          <p:cNvSpPr txBox="1"/>
          <p:nvPr/>
        </p:nvSpPr>
        <p:spPr>
          <a:xfrm>
            <a:off x="9093217" y="5809712"/>
            <a:ext cx="3098783" cy="307777"/>
          </a:xfrm>
          <a:prstGeom prst="rect">
            <a:avLst/>
          </a:prstGeom>
          <a:noFill/>
        </p:spPr>
        <p:txBody>
          <a:bodyPr wrap="square" rtlCol="0">
            <a:spAutoFit/>
          </a:bodyPr>
          <a:lstStyle/>
          <a:p>
            <a:r>
              <a:rPr lang="en-US" sz="1400" u="sng" dirty="0"/>
              <a:t>Employees who left</a:t>
            </a:r>
          </a:p>
        </p:txBody>
      </p:sp>
      <p:pic>
        <p:nvPicPr>
          <p:cNvPr id="9" name="Picture 8">
            <a:extLst>
              <a:ext uri="{FF2B5EF4-FFF2-40B4-BE49-F238E27FC236}">
                <a16:creationId xmlns:a16="http://schemas.microsoft.com/office/drawing/2014/main" id="{944843AE-3859-AAB5-73C5-53F4EF7C9F9D}"/>
              </a:ext>
            </a:extLst>
          </p:cNvPr>
          <p:cNvPicPr>
            <a:picLocks noChangeAspect="1"/>
          </p:cNvPicPr>
          <p:nvPr/>
        </p:nvPicPr>
        <p:blipFill rotWithShape="1">
          <a:blip r:embed="rId6"/>
          <a:srcRect r="41938"/>
          <a:stretch/>
        </p:blipFill>
        <p:spPr>
          <a:xfrm>
            <a:off x="4215096" y="2590262"/>
            <a:ext cx="3603537" cy="3305176"/>
          </a:xfrm>
          <a:prstGeom prst="rect">
            <a:avLst/>
          </a:prstGeom>
        </p:spPr>
      </p:pic>
      <p:pic>
        <p:nvPicPr>
          <p:cNvPr id="19" name="Picture 18">
            <a:extLst>
              <a:ext uri="{FF2B5EF4-FFF2-40B4-BE49-F238E27FC236}">
                <a16:creationId xmlns:a16="http://schemas.microsoft.com/office/drawing/2014/main" id="{852A4064-1354-95D9-4A30-82BD35532F32}"/>
              </a:ext>
            </a:extLst>
          </p:cNvPr>
          <p:cNvPicPr>
            <a:picLocks noChangeAspect="1"/>
          </p:cNvPicPr>
          <p:nvPr/>
        </p:nvPicPr>
        <p:blipFill>
          <a:blip r:embed="rId3"/>
          <a:stretch>
            <a:fillRect/>
          </a:stretch>
        </p:blipFill>
        <p:spPr>
          <a:xfrm>
            <a:off x="4248800" y="2558511"/>
            <a:ext cx="3962400" cy="3257550"/>
          </a:xfrm>
          <a:prstGeom prst="rect">
            <a:avLst/>
          </a:prstGeom>
        </p:spPr>
      </p:pic>
      <p:pic>
        <p:nvPicPr>
          <p:cNvPr id="18" name="Picture 17">
            <a:extLst>
              <a:ext uri="{FF2B5EF4-FFF2-40B4-BE49-F238E27FC236}">
                <a16:creationId xmlns:a16="http://schemas.microsoft.com/office/drawing/2014/main" id="{3FEB85F2-4A71-1939-27B4-12CE018D906A}"/>
              </a:ext>
            </a:extLst>
          </p:cNvPr>
          <p:cNvPicPr>
            <a:picLocks noChangeAspect="1"/>
          </p:cNvPicPr>
          <p:nvPr/>
        </p:nvPicPr>
        <p:blipFill rotWithShape="1">
          <a:blip r:embed="rId6"/>
          <a:srcRect r="41938"/>
          <a:stretch/>
        </p:blipFill>
        <p:spPr>
          <a:xfrm>
            <a:off x="7915885" y="2523123"/>
            <a:ext cx="3603537" cy="3305176"/>
          </a:xfrm>
          <a:prstGeom prst="rect">
            <a:avLst/>
          </a:prstGeom>
        </p:spPr>
      </p:pic>
      <p:pic>
        <p:nvPicPr>
          <p:cNvPr id="11" name="Picture 10">
            <a:extLst>
              <a:ext uri="{FF2B5EF4-FFF2-40B4-BE49-F238E27FC236}">
                <a16:creationId xmlns:a16="http://schemas.microsoft.com/office/drawing/2014/main" id="{6079966B-74BB-D879-BB40-2393250F5748}"/>
              </a:ext>
            </a:extLst>
          </p:cNvPr>
          <p:cNvPicPr>
            <a:picLocks noChangeAspect="1"/>
          </p:cNvPicPr>
          <p:nvPr/>
        </p:nvPicPr>
        <p:blipFill rotWithShape="1">
          <a:blip r:embed="rId6"/>
          <a:srcRect l="72121" t="-2068" r="-459" b="81491"/>
          <a:stretch/>
        </p:blipFill>
        <p:spPr>
          <a:xfrm>
            <a:off x="7109161" y="2217298"/>
            <a:ext cx="1740956" cy="676180"/>
          </a:xfrm>
          <a:prstGeom prst="rect">
            <a:avLst/>
          </a:prstGeom>
        </p:spPr>
      </p:pic>
    </p:spTree>
    <p:extLst>
      <p:ext uri="{BB962C8B-B14F-4D97-AF65-F5344CB8AC3E}">
        <p14:creationId xmlns:p14="http://schemas.microsoft.com/office/powerpoint/2010/main" val="2771573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B7CA0-AE49-6849-A4E0-229F36E27615}"/>
              </a:ext>
            </a:extLst>
          </p:cNvPr>
          <p:cNvSpPr>
            <a:spLocks noGrp="1"/>
          </p:cNvSpPr>
          <p:nvPr>
            <p:ph type="title"/>
          </p:nvPr>
        </p:nvSpPr>
        <p:spPr>
          <a:xfrm>
            <a:off x="2160340" y="343293"/>
            <a:ext cx="7871320" cy="1450757"/>
          </a:xfrm>
        </p:spPr>
        <p:txBody>
          <a:bodyPr>
            <a:normAutofit/>
          </a:bodyPr>
          <a:lstStyle/>
          <a:p>
            <a:r>
              <a:rPr lang="en-US" b="1" dirty="0">
                <a:solidFill>
                  <a:srgbClr val="1F4569"/>
                </a:solidFill>
              </a:rPr>
              <a:t>Monthly income by Department </a:t>
            </a:r>
          </a:p>
        </p:txBody>
      </p:sp>
      <p:pic>
        <p:nvPicPr>
          <p:cNvPr id="7" name="Content Placeholder 3">
            <a:extLst>
              <a:ext uri="{FF2B5EF4-FFF2-40B4-BE49-F238E27FC236}">
                <a16:creationId xmlns:a16="http://schemas.microsoft.com/office/drawing/2014/main" id="{6D20D147-D05B-A7CB-7F08-DAC74132967B}"/>
              </a:ext>
            </a:extLst>
          </p:cNvPr>
          <p:cNvPicPr>
            <a:picLocks noChangeAspect="1"/>
          </p:cNvPicPr>
          <p:nvPr/>
        </p:nvPicPr>
        <p:blipFill rotWithShape="1">
          <a:blip r:embed="rId3"/>
          <a:srcRect t="8817" r="1233" b="2118"/>
          <a:stretch/>
        </p:blipFill>
        <p:spPr>
          <a:xfrm>
            <a:off x="1111170" y="1915298"/>
            <a:ext cx="10023676" cy="4392906"/>
          </a:xfrm>
          <a:prstGeom prst="rect">
            <a:avLst/>
          </a:prstGeom>
        </p:spPr>
      </p:pic>
    </p:spTree>
    <p:extLst>
      <p:ext uri="{BB962C8B-B14F-4D97-AF65-F5344CB8AC3E}">
        <p14:creationId xmlns:p14="http://schemas.microsoft.com/office/powerpoint/2010/main" val="3210879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49CE0-D59C-8B42-835B-0AC2DECB2D25}"/>
              </a:ext>
            </a:extLst>
          </p:cNvPr>
          <p:cNvSpPr>
            <a:spLocks noGrp="1"/>
          </p:cNvSpPr>
          <p:nvPr>
            <p:ph type="title"/>
          </p:nvPr>
        </p:nvSpPr>
        <p:spPr>
          <a:xfrm>
            <a:off x="-287438" y="263454"/>
            <a:ext cx="12766876" cy="1450757"/>
          </a:xfrm>
        </p:spPr>
        <p:txBody>
          <a:bodyPr>
            <a:normAutofit/>
          </a:bodyPr>
          <a:lstStyle/>
          <a:p>
            <a:pPr algn="ctr"/>
            <a:r>
              <a:rPr lang="en-US" b="1" dirty="0">
                <a:solidFill>
                  <a:srgbClr val="1F4569"/>
                </a:solidFill>
              </a:rPr>
              <a:t>Correlation and Regression: </a:t>
            </a:r>
            <a:br>
              <a:rPr lang="en-US" b="1" dirty="0">
                <a:solidFill>
                  <a:srgbClr val="1F4569"/>
                </a:solidFill>
              </a:rPr>
            </a:br>
            <a:r>
              <a:rPr lang="en-US" sz="4400" b="1" dirty="0">
                <a:solidFill>
                  <a:srgbClr val="1F4569"/>
                </a:solidFill>
              </a:rPr>
              <a:t>Age vs Monthly Income</a:t>
            </a:r>
          </a:p>
        </p:txBody>
      </p:sp>
      <p:pic>
        <p:nvPicPr>
          <p:cNvPr id="8" name="Content Placeholder 4">
            <a:extLst>
              <a:ext uri="{FF2B5EF4-FFF2-40B4-BE49-F238E27FC236}">
                <a16:creationId xmlns:a16="http://schemas.microsoft.com/office/drawing/2014/main" id="{DAEF4739-6B0E-AC76-59A3-7A276902980C}"/>
              </a:ext>
            </a:extLst>
          </p:cNvPr>
          <p:cNvPicPr>
            <a:picLocks noChangeAspect="1"/>
          </p:cNvPicPr>
          <p:nvPr/>
        </p:nvPicPr>
        <p:blipFill>
          <a:blip r:embed="rId3"/>
          <a:stretch>
            <a:fillRect/>
          </a:stretch>
        </p:blipFill>
        <p:spPr>
          <a:xfrm>
            <a:off x="5018479" y="1924823"/>
            <a:ext cx="7173521" cy="4458840"/>
          </a:xfrm>
          <a:prstGeom prst="rect">
            <a:avLst/>
          </a:prstGeom>
        </p:spPr>
      </p:pic>
      <p:sp>
        <p:nvSpPr>
          <p:cNvPr id="3" name="TextBox 2">
            <a:extLst>
              <a:ext uri="{FF2B5EF4-FFF2-40B4-BE49-F238E27FC236}">
                <a16:creationId xmlns:a16="http://schemas.microsoft.com/office/drawing/2014/main" id="{4B46C38E-972A-532B-F8E1-1FCD3F5A6AFF}"/>
              </a:ext>
            </a:extLst>
          </p:cNvPr>
          <p:cNvSpPr txBox="1"/>
          <p:nvPr/>
        </p:nvSpPr>
        <p:spPr>
          <a:xfrm>
            <a:off x="1132030" y="1924823"/>
            <a:ext cx="3104940"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t>The heatmap shows that the older employees tend to make higher income. </a:t>
            </a:r>
          </a:p>
          <a:p>
            <a:pPr marL="285750" indent="-285750">
              <a:buFont typeface="Arial" panose="020B0604020202020204" pitchFamily="34" charset="0"/>
              <a:buChar char="•"/>
            </a:pPr>
            <a:r>
              <a:rPr lang="en-US" sz="1400" dirty="0"/>
              <a:t>This is another instance where younger employees are shown to have lower income.</a:t>
            </a:r>
          </a:p>
        </p:txBody>
      </p:sp>
    </p:spTree>
    <p:extLst>
      <p:ext uri="{BB962C8B-B14F-4D97-AF65-F5344CB8AC3E}">
        <p14:creationId xmlns:p14="http://schemas.microsoft.com/office/powerpoint/2010/main" val="9443157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49CE0-D59C-8B42-835B-0AC2DECB2D25}"/>
              </a:ext>
            </a:extLst>
          </p:cNvPr>
          <p:cNvSpPr>
            <a:spLocks noGrp="1"/>
          </p:cNvSpPr>
          <p:nvPr>
            <p:ph type="title"/>
          </p:nvPr>
        </p:nvSpPr>
        <p:spPr>
          <a:xfrm>
            <a:off x="1249681" y="263453"/>
            <a:ext cx="10058400" cy="1450757"/>
          </a:xfrm>
        </p:spPr>
        <p:txBody>
          <a:bodyPr>
            <a:normAutofit/>
          </a:bodyPr>
          <a:lstStyle/>
          <a:p>
            <a:pPr algn="ctr"/>
            <a:r>
              <a:rPr lang="en-US" b="1" dirty="0">
                <a:solidFill>
                  <a:srgbClr val="1F4569"/>
                </a:solidFill>
              </a:rPr>
              <a:t>Correlation and Regression: </a:t>
            </a:r>
            <a:br>
              <a:rPr lang="en-US" b="1" dirty="0">
                <a:solidFill>
                  <a:srgbClr val="1F4569"/>
                </a:solidFill>
              </a:rPr>
            </a:br>
            <a:r>
              <a:rPr lang="en-US" sz="4400" b="1" dirty="0">
                <a:solidFill>
                  <a:srgbClr val="1F4569"/>
                </a:solidFill>
              </a:rPr>
              <a:t>Monthly Income vs Total Working Years</a:t>
            </a:r>
          </a:p>
        </p:txBody>
      </p:sp>
      <p:pic>
        <p:nvPicPr>
          <p:cNvPr id="3" name="Picture 2">
            <a:extLst>
              <a:ext uri="{FF2B5EF4-FFF2-40B4-BE49-F238E27FC236}">
                <a16:creationId xmlns:a16="http://schemas.microsoft.com/office/drawing/2014/main" id="{09F09245-D0AF-B95E-90B7-385D906179BD}"/>
              </a:ext>
            </a:extLst>
          </p:cNvPr>
          <p:cNvPicPr>
            <a:picLocks noChangeAspect="1"/>
          </p:cNvPicPr>
          <p:nvPr/>
        </p:nvPicPr>
        <p:blipFill rotWithShape="1">
          <a:blip r:embed="rId3"/>
          <a:srcRect r="14849" b="2604"/>
          <a:stretch/>
        </p:blipFill>
        <p:spPr>
          <a:xfrm>
            <a:off x="5228492" y="1937385"/>
            <a:ext cx="6079589" cy="4422112"/>
          </a:xfrm>
          <a:prstGeom prst="rect">
            <a:avLst/>
          </a:prstGeom>
        </p:spPr>
      </p:pic>
      <p:sp>
        <p:nvSpPr>
          <p:cNvPr id="6" name="TextBox 5">
            <a:extLst>
              <a:ext uri="{FF2B5EF4-FFF2-40B4-BE49-F238E27FC236}">
                <a16:creationId xmlns:a16="http://schemas.microsoft.com/office/drawing/2014/main" id="{EF069F84-138C-CE4F-AB03-3A1EEB1BA6AC}"/>
              </a:ext>
            </a:extLst>
          </p:cNvPr>
          <p:cNvSpPr txBox="1"/>
          <p:nvPr/>
        </p:nvSpPr>
        <p:spPr>
          <a:xfrm>
            <a:off x="1172642" y="2029337"/>
            <a:ext cx="4055850" cy="738664"/>
          </a:xfrm>
          <a:prstGeom prst="rect">
            <a:avLst/>
          </a:prstGeom>
          <a:noFill/>
        </p:spPr>
        <p:txBody>
          <a:bodyPr wrap="square" rtlCol="0">
            <a:spAutoFit/>
          </a:bodyPr>
          <a:lstStyle/>
          <a:p>
            <a:r>
              <a:rPr lang="en-US" sz="1400" u="sng" dirty="0"/>
              <a:t>Total Employees:</a:t>
            </a:r>
          </a:p>
          <a:p>
            <a:r>
              <a:rPr lang="en-US" sz="1400" dirty="0"/>
              <a:t>This chart displays how the total years of service is correlated with salary growth.</a:t>
            </a:r>
          </a:p>
        </p:txBody>
      </p:sp>
    </p:spTree>
    <p:extLst>
      <p:ext uri="{BB962C8B-B14F-4D97-AF65-F5344CB8AC3E}">
        <p14:creationId xmlns:p14="http://schemas.microsoft.com/office/powerpoint/2010/main" val="2243343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8">
            <a:extLst>
              <a:ext uri="{FF2B5EF4-FFF2-40B4-BE49-F238E27FC236}">
                <a16:creationId xmlns:a16="http://schemas.microsoft.com/office/drawing/2014/main" id="{8B3B87FE-E5BF-615A-9929-DA26C6080BDA}"/>
              </a:ext>
            </a:extLst>
          </p:cNvPr>
          <p:cNvPicPr>
            <a:picLocks noGrp="1" noChangeAspect="1"/>
          </p:cNvPicPr>
          <p:nvPr>
            <p:ph idx="1"/>
          </p:nvPr>
        </p:nvPicPr>
        <p:blipFill rotWithShape="1">
          <a:blip r:embed="rId3"/>
          <a:srcRect r="12535"/>
          <a:stretch/>
        </p:blipFill>
        <p:spPr>
          <a:xfrm>
            <a:off x="5250899" y="1923120"/>
            <a:ext cx="5964969" cy="4460283"/>
          </a:xfrm>
        </p:spPr>
      </p:pic>
      <p:sp>
        <p:nvSpPr>
          <p:cNvPr id="3" name="TextBox 2">
            <a:extLst>
              <a:ext uri="{FF2B5EF4-FFF2-40B4-BE49-F238E27FC236}">
                <a16:creationId xmlns:a16="http://schemas.microsoft.com/office/drawing/2014/main" id="{379B6F46-9B73-054B-403C-7AC6A2E37769}"/>
              </a:ext>
            </a:extLst>
          </p:cNvPr>
          <p:cNvSpPr txBox="1"/>
          <p:nvPr/>
        </p:nvSpPr>
        <p:spPr>
          <a:xfrm>
            <a:off x="1157084" y="2004143"/>
            <a:ext cx="3436536" cy="738664"/>
          </a:xfrm>
          <a:prstGeom prst="rect">
            <a:avLst/>
          </a:prstGeom>
          <a:noFill/>
        </p:spPr>
        <p:txBody>
          <a:bodyPr wrap="square" rtlCol="0">
            <a:spAutoFit/>
          </a:bodyPr>
          <a:lstStyle/>
          <a:p>
            <a:r>
              <a:rPr lang="en-US" sz="1400" u="sng" dirty="0"/>
              <a:t>People who left:</a:t>
            </a:r>
          </a:p>
          <a:p>
            <a:r>
              <a:rPr lang="en-US" sz="1400" dirty="0"/>
              <a:t>Employee attrition happens mostly at lower incomes and early into employees’ careers</a:t>
            </a:r>
          </a:p>
        </p:txBody>
      </p:sp>
      <p:sp>
        <p:nvSpPr>
          <p:cNvPr id="7" name="Title 1">
            <a:extLst>
              <a:ext uri="{FF2B5EF4-FFF2-40B4-BE49-F238E27FC236}">
                <a16:creationId xmlns:a16="http://schemas.microsoft.com/office/drawing/2014/main" id="{40B846E7-7F5C-4B1E-29B4-5DACBDBFE8C4}"/>
              </a:ext>
            </a:extLst>
          </p:cNvPr>
          <p:cNvSpPr>
            <a:spLocks noGrp="1"/>
          </p:cNvSpPr>
          <p:nvPr>
            <p:ph type="title"/>
          </p:nvPr>
        </p:nvSpPr>
        <p:spPr>
          <a:xfrm>
            <a:off x="1249681" y="263453"/>
            <a:ext cx="10058400" cy="1450757"/>
          </a:xfrm>
        </p:spPr>
        <p:txBody>
          <a:bodyPr>
            <a:normAutofit/>
          </a:bodyPr>
          <a:lstStyle/>
          <a:p>
            <a:pPr algn="ctr"/>
            <a:r>
              <a:rPr lang="en-US" b="1" dirty="0">
                <a:solidFill>
                  <a:srgbClr val="1F4569"/>
                </a:solidFill>
              </a:rPr>
              <a:t>Correlation and Regression: </a:t>
            </a:r>
            <a:br>
              <a:rPr lang="en-US" b="1" dirty="0">
                <a:solidFill>
                  <a:srgbClr val="1F4569"/>
                </a:solidFill>
              </a:rPr>
            </a:br>
            <a:r>
              <a:rPr lang="en-US" sz="4400" b="1" dirty="0">
                <a:solidFill>
                  <a:srgbClr val="1F4569"/>
                </a:solidFill>
              </a:rPr>
              <a:t>Monthly Income vs Total Working Years</a:t>
            </a:r>
          </a:p>
        </p:txBody>
      </p:sp>
    </p:spTree>
    <p:extLst>
      <p:ext uri="{BB962C8B-B14F-4D97-AF65-F5344CB8AC3E}">
        <p14:creationId xmlns:p14="http://schemas.microsoft.com/office/powerpoint/2010/main" val="16076592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66FB5D0-8639-4988-8AC0-4F6EF35E300B}"/>
              </a:ext>
            </a:extLst>
          </p:cNvPr>
          <p:cNvSpPr txBox="1">
            <a:spLocks/>
          </p:cNvSpPr>
          <p:nvPr/>
        </p:nvSpPr>
        <p:spPr>
          <a:xfrm>
            <a:off x="258120" y="759193"/>
            <a:ext cx="11251898" cy="10682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endParaRPr lang="en-US" sz="4000" b="1" dirty="0">
              <a:solidFill>
                <a:schemeClr val="tx1"/>
              </a:solidFill>
            </a:endParaRPr>
          </a:p>
        </p:txBody>
      </p:sp>
      <p:pic>
        <p:nvPicPr>
          <p:cNvPr id="9" name="Content Placeholder 8" descr="A graph of a box plot&#10;&#10;Description automatically generated">
            <a:extLst>
              <a:ext uri="{FF2B5EF4-FFF2-40B4-BE49-F238E27FC236}">
                <a16:creationId xmlns:a16="http://schemas.microsoft.com/office/drawing/2014/main" id="{BB805301-E578-65FE-6F4A-924C15DA9CD1}"/>
              </a:ext>
            </a:extLst>
          </p:cNvPr>
          <p:cNvPicPr>
            <a:picLocks noGrp="1" noChangeAspect="1"/>
          </p:cNvPicPr>
          <p:nvPr>
            <p:ph idx="1"/>
          </p:nvPr>
        </p:nvPicPr>
        <p:blipFill rotWithShape="1">
          <a:blip r:embed="rId3"/>
          <a:srcRect t="5530"/>
          <a:stretch/>
        </p:blipFill>
        <p:spPr>
          <a:xfrm>
            <a:off x="4282633" y="1932973"/>
            <a:ext cx="7822876" cy="4443896"/>
          </a:xfrm>
        </p:spPr>
      </p:pic>
      <p:sp>
        <p:nvSpPr>
          <p:cNvPr id="11" name="TextBox 10">
            <a:extLst>
              <a:ext uri="{FF2B5EF4-FFF2-40B4-BE49-F238E27FC236}">
                <a16:creationId xmlns:a16="http://schemas.microsoft.com/office/drawing/2014/main" id="{3D12CF67-EA33-BC70-6319-E5CB2644E885}"/>
              </a:ext>
            </a:extLst>
          </p:cNvPr>
          <p:cNvSpPr txBox="1"/>
          <p:nvPr/>
        </p:nvSpPr>
        <p:spPr>
          <a:xfrm>
            <a:off x="1218820" y="2071869"/>
            <a:ext cx="3063813" cy="738664"/>
          </a:xfrm>
          <a:prstGeom prst="rect">
            <a:avLst/>
          </a:prstGeom>
          <a:noFill/>
        </p:spPr>
        <p:txBody>
          <a:bodyPr wrap="square" rtlCol="0">
            <a:spAutoFit/>
          </a:bodyPr>
          <a:lstStyle/>
          <a:p>
            <a:pPr algn="l"/>
            <a:r>
              <a:rPr lang="en-US" sz="1400" i="0" dirty="0">
                <a:solidFill>
                  <a:srgbClr val="262626"/>
                </a:solidFill>
                <a:effectLst/>
              </a:rPr>
              <a:t>Employees who left their jobs tend to have lower monthly incomes than those who stayed</a:t>
            </a:r>
          </a:p>
        </p:txBody>
      </p:sp>
      <p:sp>
        <p:nvSpPr>
          <p:cNvPr id="2" name="Title 1">
            <a:extLst>
              <a:ext uri="{FF2B5EF4-FFF2-40B4-BE49-F238E27FC236}">
                <a16:creationId xmlns:a16="http://schemas.microsoft.com/office/drawing/2014/main" id="{3A38030D-C178-33D3-3ACD-6774C95B7053}"/>
              </a:ext>
            </a:extLst>
          </p:cNvPr>
          <p:cNvSpPr>
            <a:spLocks noGrp="1"/>
          </p:cNvSpPr>
          <p:nvPr>
            <p:ph type="title"/>
          </p:nvPr>
        </p:nvSpPr>
        <p:spPr>
          <a:xfrm>
            <a:off x="2264780" y="286552"/>
            <a:ext cx="7662440" cy="1450757"/>
          </a:xfrm>
        </p:spPr>
        <p:txBody>
          <a:bodyPr>
            <a:normAutofit/>
          </a:bodyPr>
          <a:lstStyle/>
          <a:p>
            <a:r>
              <a:rPr lang="en-US" b="1" dirty="0">
                <a:solidFill>
                  <a:srgbClr val="1F4569"/>
                </a:solidFill>
              </a:rPr>
              <a:t>Attrition vs Income</a:t>
            </a:r>
          </a:p>
        </p:txBody>
      </p:sp>
    </p:spTree>
    <p:extLst>
      <p:ext uri="{BB962C8B-B14F-4D97-AF65-F5344CB8AC3E}">
        <p14:creationId xmlns:p14="http://schemas.microsoft.com/office/powerpoint/2010/main" val="33242577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F71EBF-36DE-B845-B13F-9387572B237E}"/>
              </a:ext>
            </a:extLst>
          </p:cNvPr>
          <p:cNvSpPr>
            <a:spLocks noGrp="1"/>
          </p:cNvSpPr>
          <p:nvPr>
            <p:ph type="title"/>
          </p:nvPr>
        </p:nvSpPr>
        <p:spPr>
          <a:xfrm>
            <a:off x="8578676" y="1429714"/>
            <a:ext cx="3068493" cy="896620"/>
          </a:xfrm>
        </p:spPr>
        <p:txBody>
          <a:bodyPr vert="horz" lIns="91440" tIns="45720" rIns="91440" bIns="45720" rtlCol="0" anchor="b">
            <a:normAutofit/>
          </a:bodyPr>
          <a:lstStyle/>
          <a:p>
            <a:pPr algn="just"/>
            <a:r>
              <a:rPr lang="en-US" b="1" dirty="0">
                <a:solidFill>
                  <a:srgbClr val="1F4569"/>
                </a:solidFill>
              </a:rPr>
              <a:t>Conclusion</a:t>
            </a:r>
            <a:r>
              <a:rPr lang="en-US" sz="5000" b="1" dirty="0">
                <a:solidFill>
                  <a:srgbClr val="1F4569"/>
                </a:solidFill>
              </a:rPr>
              <a:t> </a:t>
            </a:r>
          </a:p>
        </p:txBody>
      </p:sp>
      <p:pic>
        <p:nvPicPr>
          <p:cNvPr id="5" name="Picture 4" descr="Pen placed on top of a signature line">
            <a:extLst>
              <a:ext uri="{FF2B5EF4-FFF2-40B4-BE49-F238E27FC236}">
                <a16:creationId xmlns:a16="http://schemas.microsoft.com/office/drawing/2014/main" id="{57F48B5D-B89E-AA36-A68B-330289FB6BB0}"/>
              </a:ext>
            </a:extLst>
          </p:cNvPr>
          <p:cNvPicPr>
            <a:picLocks noChangeAspect="1"/>
          </p:cNvPicPr>
          <p:nvPr/>
        </p:nvPicPr>
        <p:blipFill rotWithShape="1">
          <a:blip r:embed="rId3"/>
          <a:srcRect l="21052" r="-1" b="-1"/>
          <a:stretch/>
        </p:blipFill>
        <p:spPr>
          <a:xfrm>
            <a:off x="-1" y="10"/>
            <a:ext cx="8111272" cy="6857990"/>
          </a:xfrm>
          <a:prstGeom prst="rect">
            <a:avLst/>
          </a:prstGeom>
        </p:spPr>
      </p:pic>
      <p:cxnSp>
        <p:nvCxnSpPr>
          <p:cNvPr id="15" name="Straight Connector 14">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30145" y="2633962"/>
            <a:ext cx="292608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B5E25AC-C609-1049-8DF3-81BBA020E98E}"/>
              </a:ext>
            </a:extLst>
          </p:cNvPr>
          <p:cNvSpPr txBox="1"/>
          <p:nvPr/>
        </p:nvSpPr>
        <p:spPr>
          <a:xfrm>
            <a:off x="8614786" y="2790855"/>
            <a:ext cx="3084844" cy="3311766"/>
          </a:xfrm>
          <a:prstGeom prst="rect">
            <a:avLst/>
          </a:prstGeom>
        </p:spPr>
        <p:txBody>
          <a:bodyPr vert="horz" lIns="0" tIns="45720" rIns="0" bIns="45720" rtlCol="0">
            <a:normAutofit/>
          </a:bodyPr>
          <a:lstStyle/>
          <a:p>
            <a:pPr marL="285750" indent="-285750">
              <a:spcAft>
                <a:spcPts val="600"/>
              </a:spcAft>
              <a:buFont typeface="Calibri" panose="020F0502020204030204" pitchFamily="34" charset="0"/>
              <a:buChar char="•"/>
            </a:pPr>
            <a:endParaRPr lang="en-US" sz="1600" dirty="0">
              <a:solidFill>
                <a:schemeClr val="tx1">
                  <a:lumMod val="75000"/>
                  <a:lumOff val="25000"/>
                </a:schemeClr>
              </a:solidFill>
            </a:endParaRPr>
          </a:p>
          <a:p>
            <a:pPr marL="285750" indent="-285750">
              <a:spcAft>
                <a:spcPts val="600"/>
              </a:spcAft>
              <a:buFont typeface="Calibri" panose="020F0502020204030204" pitchFamily="34" charset="0"/>
              <a:buChar char="•"/>
            </a:pPr>
            <a:endParaRPr lang="en-US" sz="1600" dirty="0">
              <a:solidFill>
                <a:schemeClr val="tx1">
                  <a:lumMod val="75000"/>
                  <a:lumOff val="25000"/>
                </a:schemeClr>
              </a:solidFill>
            </a:endParaRPr>
          </a:p>
          <a:p>
            <a:pPr marL="285750" indent="-285750">
              <a:spcAft>
                <a:spcPts val="600"/>
              </a:spcAft>
              <a:buFont typeface="Calibri" panose="020F0502020204030204" pitchFamily="34" charset="0"/>
              <a:buChar char="•"/>
            </a:pPr>
            <a:endParaRPr lang="en-US" sz="1600" dirty="0">
              <a:solidFill>
                <a:schemeClr val="tx1">
                  <a:lumMod val="75000"/>
                  <a:lumOff val="25000"/>
                </a:schemeClr>
              </a:solidFill>
            </a:endParaRPr>
          </a:p>
          <a:p>
            <a:pPr marL="285750" indent="-285750">
              <a:spcAft>
                <a:spcPts val="600"/>
              </a:spcAft>
              <a:buFont typeface="Calibri" panose="020F0502020204030204" pitchFamily="34" charset="0"/>
              <a:buChar char="•"/>
            </a:pPr>
            <a:endParaRPr lang="en-US" sz="1600" dirty="0">
              <a:solidFill>
                <a:schemeClr val="tx1">
                  <a:lumMod val="75000"/>
                  <a:lumOff val="25000"/>
                </a:schemeClr>
              </a:solidFill>
            </a:endParaRPr>
          </a:p>
        </p:txBody>
      </p:sp>
      <p:sp>
        <p:nvSpPr>
          <p:cNvPr id="4" name="Rounded Rectangle 3">
            <a:extLst>
              <a:ext uri="{FF2B5EF4-FFF2-40B4-BE49-F238E27FC236}">
                <a16:creationId xmlns:a16="http://schemas.microsoft.com/office/drawing/2014/main" id="{0BBD6E0E-FAC8-3E3B-4A43-88DA7F70795E}"/>
              </a:ext>
            </a:extLst>
          </p:cNvPr>
          <p:cNvSpPr/>
          <p:nvPr/>
        </p:nvSpPr>
        <p:spPr>
          <a:xfrm>
            <a:off x="8427308" y="2891803"/>
            <a:ext cx="3447112" cy="1203292"/>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txBody>
          <a:bodyPr/>
          <a:lstStyle/>
          <a:p>
            <a:r>
              <a:rPr lang="en-US" dirty="0"/>
              <a:t>The people leaving the company are mostly young, single and in the beginning of their carriers </a:t>
            </a:r>
          </a:p>
        </p:txBody>
      </p:sp>
      <p:sp>
        <p:nvSpPr>
          <p:cNvPr id="6" name="Rounded Rectangle 5">
            <a:extLst>
              <a:ext uri="{FF2B5EF4-FFF2-40B4-BE49-F238E27FC236}">
                <a16:creationId xmlns:a16="http://schemas.microsoft.com/office/drawing/2014/main" id="{143349AB-F3DD-3872-B661-55678CC2EC5F}"/>
              </a:ext>
            </a:extLst>
          </p:cNvPr>
          <p:cNvSpPr/>
          <p:nvPr/>
        </p:nvSpPr>
        <p:spPr>
          <a:xfrm>
            <a:off x="8427308" y="4251987"/>
            <a:ext cx="3447112" cy="1074393"/>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txBody>
          <a:bodyPr/>
          <a:lstStyle/>
          <a:p>
            <a:r>
              <a:rPr lang="en-US" dirty="0"/>
              <a:t>Research &amp; Development suffers disproportionately more attrition than other departments</a:t>
            </a:r>
          </a:p>
        </p:txBody>
      </p:sp>
      <p:sp>
        <p:nvSpPr>
          <p:cNvPr id="7" name="Rounded Rectangle 6">
            <a:extLst>
              <a:ext uri="{FF2B5EF4-FFF2-40B4-BE49-F238E27FC236}">
                <a16:creationId xmlns:a16="http://schemas.microsoft.com/office/drawing/2014/main" id="{64626349-F6B0-82F3-2709-608FFF643BC0}"/>
              </a:ext>
            </a:extLst>
          </p:cNvPr>
          <p:cNvSpPr/>
          <p:nvPr/>
        </p:nvSpPr>
        <p:spPr>
          <a:xfrm>
            <a:off x="8427308" y="5607741"/>
            <a:ext cx="3447112" cy="1074393"/>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txBody>
          <a:bodyPr/>
          <a:lstStyle/>
          <a:p>
            <a:r>
              <a:rPr lang="en-US" dirty="0"/>
              <a:t>Generally, people that are lower on the pay scale are more likely to leave.</a:t>
            </a:r>
          </a:p>
        </p:txBody>
      </p:sp>
    </p:spTree>
    <p:extLst>
      <p:ext uri="{BB962C8B-B14F-4D97-AF65-F5344CB8AC3E}">
        <p14:creationId xmlns:p14="http://schemas.microsoft.com/office/powerpoint/2010/main" val="35704005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B0934EAA-6706-77EF-3080-B198106022D6}"/>
              </a:ext>
            </a:extLst>
          </p:cNvPr>
          <p:cNvPicPr>
            <a:picLocks noChangeAspect="1"/>
          </p:cNvPicPr>
          <p:nvPr/>
        </p:nvPicPr>
        <p:blipFill rotWithShape="1">
          <a:blip r:embed="rId3"/>
          <a:srcRect r="-1" b="19622"/>
          <a:stretch/>
        </p:blipFill>
        <p:spPr>
          <a:xfrm>
            <a:off x="3048" y="0"/>
            <a:ext cx="12188952" cy="6857990"/>
          </a:xfrm>
          <a:prstGeom prst="rect">
            <a:avLst/>
          </a:prstGeom>
        </p:spPr>
      </p:pic>
      <p:sp>
        <p:nvSpPr>
          <p:cNvPr id="15" name="Rectangle 14">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C79813-83C5-2A46-BD3F-487CB4686BF0}"/>
              </a:ext>
            </a:extLst>
          </p:cNvPr>
          <p:cNvSpPr>
            <a:spLocks noGrp="1"/>
          </p:cNvSpPr>
          <p:nvPr>
            <p:ph type="title"/>
          </p:nvPr>
        </p:nvSpPr>
        <p:spPr>
          <a:xfrm>
            <a:off x="948648" y="1419273"/>
            <a:ext cx="3153580" cy="1358188"/>
          </a:xfrm>
        </p:spPr>
        <p:txBody>
          <a:bodyPr vert="horz" lIns="91440" tIns="45720" rIns="91440" bIns="45720" rtlCol="0" anchor="b">
            <a:normAutofit/>
          </a:bodyPr>
          <a:lstStyle/>
          <a:p>
            <a:r>
              <a:rPr lang="en-US" b="1" dirty="0">
                <a:solidFill>
                  <a:srgbClr val="1F4569"/>
                </a:solidFill>
              </a:rPr>
              <a:t>Agenda</a:t>
            </a:r>
          </a:p>
        </p:txBody>
      </p:sp>
      <p:cxnSp>
        <p:nvCxnSpPr>
          <p:cNvPr id="17" name="Straight Connector 16">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588E578-082F-8F49-B68B-640A9CEFC812}"/>
              </a:ext>
            </a:extLst>
          </p:cNvPr>
          <p:cNvSpPr txBox="1"/>
          <p:nvPr/>
        </p:nvSpPr>
        <p:spPr>
          <a:xfrm>
            <a:off x="948648" y="2703988"/>
            <a:ext cx="3310836" cy="2617485"/>
          </a:xfrm>
          <a:prstGeom prst="rect">
            <a:avLst/>
          </a:prstGeom>
        </p:spPr>
        <p:txBody>
          <a:bodyPr vert="horz" lIns="0" tIns="45720" rIns="0" bIns="45720" rtlCol="0">
            <a:noAutofit/>
          </a:bodyPr>
          <a:lstStyle/>
          <a:p>
            <a:pPr marL="285750" indent="-285750">
              <a:spcAft>
                <a:spcPts val="600"/>
              </a:spcAft>
              <a:buFont typeface="Calibri" panose="020F0502020204030204" pitchFamily="34" charset="0"/>
              <a:buChar char="•"/>
            </a:pPr>
            <a:endParaRPr lang="en-US" sz="1400" dirty="0">
              <a:solidFill>
                <a:srgbClr val="262626"/>
              </a:solidFill>
            </a:endParaRPr>
          </a:p>
          <a:p>
            <a:pPr marL="285750" indent="-285750">
              <a:spcAft>
                <a:spcPts val="600"/>
              </a:spcAft>
              <a:buFont typeface="Calibri" panose="020F0502020204030204" pitchFamily="34" charset="0"/>
              <a:buChar char="•"/>
            </a:pPr>
            <a:r>
              <a:rPr lang="en-US" sz="1400" dirty="0">
                <a:solidFill>
                  <a:srgbClr val="262626"/>
                </a:solidFill>
              </a:rPr>
              <a:t>Introduction: Project Execution Steps</a:t>
            </a:r>
          </a:p>
          <a:p>
            <a:pPr>
              <a:spcAft>
                <a:spcPts val="600"/>
              </a:spcAft>
              <a:buFont typeface="Calibri" panose="020F0502020204030204" pitchFamily="34" charset="0"/>
            </a:pPr>
            <a:r>
              <a:rPr lang="en-US" sz="1400" b="0" i="0" dirty="0">
                <a:solidFill>
                  <a:srgbClr val="262626"/>
                </a:solidFill>
                <a:effectLst/>
              </a:rPr>
              <a:t>     - How did we source the data?</a:t>
            </a:r>
          </a:p>
          <a:p>
            <a:pPr>
              <a:spcAft>
                <a:spcPts val="600"/>
              </a:spcAft>
              <a:buFont typeface="Calibri" panose="020F0502020204030204" pitchFamily="34" charset="0"/>
            </a:pPr>
            <a:r>
              <a:rPr lang="en-US" sz="1400" b="0" i="0" dirty="0">
                <a:solidFill>
                  <a:srgbClr val="262626"/>
                </a:solidFill>
                <a:effectLst/>
              </a:rPr>
              <a:t>     - What in the topic piqued our interest?</a:t>
            </a:r>
          </a:p>
          <a:p>
            <a:pPr>
              <a:spcAft>
                <a:spcPts val="600"/>
              </a:spcAft>
              <a:buFont typeface="Calibri" panose="020F0502020204030204" pitchFamily="34" charset="0"/>
            </a:pPr>
            <a:r>
              <a:rPr lang="en-US" sz="1400" dirty="0">
                <a:solidFill>
                  <a:srgbClr val="262626"/>
                </a:solidFill>
              </a:rPr>
              <a:t>     - Tools</a:t>
            </a:r>
          </a:p>
          <a:p>
            <a:pPr marL="285750" indent="-285750">
              <a:spcAft>
                <a:spcPts val="600"/>
              </a:spcAft>
              <a:buFont typeface="Calibri" panose="020F0502020204030204" pitchFamily="34" charset="0"/>
              <a:buChar char="•"/>
            </a:pPr>
            <a:r>
              <a:rPr lang="en-US" sz="1400" dirty="0">
                <a:solidFill>
                  <a:srgbClr val="262626"/>
                </a:solidFill>
              </a:rPr>
              <a:t>Deep Dive into the analytics </a:t>
            </a:r>
          </a:p>
          <a:p>
            <a:pPr marL="285750" indent="-285750">
              <a:spcAft>
                <a:spcPts val="600"/>
              </a:spcAft>
              <a:buFont typeface="Calibri" panose="020F0502020204030204" pitchFamily="34" charset="0"/>
              <a:buChar char="•"/>
            </a:pPr>
            <a:r>
              <a:rPr lang="en-US" sz="1400" dirty="0">
                <a:solidFill>
                  <a:srgbClr val="262626"/>
                </a:solidFill>
              </a:rPr>
              <a:t>( visualizations and explanations )</a:t>
            </a:r>
          </a:p>
          <a:p>
            <a:pPr marL="285750" indent="-285750">
              <a:spcAft>
                <a:spcPts val="600"/>
              </a:spcAft>
              <a:buFont typeface="Calibri" panose="020F0502020204030204" pitchFamily="34" charset="0"/>
              <a:buChar char="•"/>
            </a:pPr>
            <a:r>
              <a:rPr lang="en-US" sz="1400" b="0" i="0" dirty="0">
                <a:solidFill>
                  <a:srgbClr val="262626"/>
                </a:solidFill>
                <a:effectLst/>
              </a:rPr>
              <a:t>Conclusion </a:t>
            </a:r>
          </a:p>
          <a:p>
            <a:pPr marL="285750" indent="-285750">
              <a:spcAft>
                <a:spcPts val="600"/>
              </a:spcAft>
              <a:buFont typeface="Calibri" panose="020F0502020204030204" pitchFamily="34" charset="0"/>
              <a:buChar char="•"/>
            </a:pPr>
            <a:r>
              <a:rPr lang="en-US" sz="1400" dirty="0">
                <a:solidFill>
                  <a:srgbClr val="262626"/>
                </a:solidFill>
              </a:rPr>
              <a:t>Questions</a:t>
            </a:r>
          </a:p>
          <a:p>
            <a:pPr>
              <a:spcAft>
                <a:spcPts val="600"/>
              </a:spcAft>
            </a:pPr>
            <a:endParaRPr lang="en-US" sz="1400" dirty="0">
              <a:solidFill>
                <a:srgbClr val="262626"/>
              </a:solidFill>
            </a:endParaRPr>
          </a:p>
        </p:txBody>
      </p:sp>
      <p:sp>
        <p:nvSpPr>
          <p:cNvPr id="19" name="Rectangle 18">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4355716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0" name="Straight Connector 9">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77D4E339-1FDC-4F64-BACC-DA1625A5A3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52794" y="0"/>
            <a:ext cx="9339206" cy="6858000"/>
          </a:xfrm>
          <a:prstGeom prst="rect">
            <a:avLst/>
          </a:prstGeom>
          <a:gradFill flip="none" rotWithShape="1">
            <a:gsLst>
              <a:gs pos="58000">
                <a:schemeClr val="tx1">
                  <a:alpha val="35000"/>
                </a:schemeClr>
              </a:gs>
              <a:gs pos="33000">
                <a:schemeClr val="tx1">
                  <a:alpha val="20000"/>
                </a:schemeClr>
              </a:gs>
              <a:gs pos="0">
                <a:schemeClr val="tx1">
                  <a:alpha val="0"/>
                </a:schemeClr>
              </a:gs>
              <a:gs pos="100000">
                <a:schemeClr val="tx1">
                  <a:alpha val="4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blue question mark on a pile of black question marks&#10;&#10;Description automatically generated">
            <a:extLst>
              <a:ext uri="{FF2B5EF4-FFF2-40B4-BE49-F238E27FC236}">
                <a16:creationId xmlns:a16="http://schemas.microsoft.com/office/drawing/2014/main" id="{279133CE-1D53-090E-2983-2B2DC0CFA668}"/>
              </a:ext>
            </a:extLst>
          </p:cNvPr>
          <p:cNvPicPr>
            <a:picLocks noChangeAspect="1"/>
          </p:cNvPicPr>
          <p:nvPr/>
        </p:nvPicPr>
        <p:blipFill>
          <a:blip r:embed="rId3"/>
          <a:stretch>
            <a:fillRect/>
          </a:stretch>
        </p:blipFill>
        <p:spPr>
          <a:xfrm>
            <a:off x="0" y="-7189"/>
            <a:ext cx="12192000" cy="6838122"/>
          </a:xfrm>
          <a:prstGeom prst="rect">
            <a:avLst/>
          </a:prstGeom>
        </p:spPr>
      </p:pic>
      <p:sp>
        <p:nvSpPr>
          <p:cNvPr id="2" name="Title 1">
            <a:extLst>
              <a:ext uri="{FF2B5EF4-FFF2-40B4-BE49-F238E27FC236}">
                <a16:creationId xmlns:a16="http://schemas.microsoft.com/office/drawing/2014/main" id="{90869D10-DCB4-0715-4318-BDEDA16807E4}"/>
              </a:ext>
            </a:extLst>
          </p:cNvPr>
          <p:cNvSpPr>
            <a:spLocks noGrp="1"/>
          </p:cNvSpPr>
          <p:nvPr>
            <p:ph type="title"/>
          </p:nvPr>
        </p:nvSpPr>
        <p:spPr>
          <a:xfrm>
            <a:off x="5110211" y="3411872"/>
            <a:ext cx="6470692" cy="1229306"/>
          </a:xfrm>
        </p:spPr>
        <p:txBody>
          <a:bodyPr vert="horz" lIns="91440" tIns="45720" rIns="91440" bIns="45720" rtlCol="0" anchor="b">
            <a:normAutofit/>
          </a:bodyPr>
          <a:lstStyle/>
          <a:p>
            <a:r>
              <a:rPr lang="en-US" dirty="0">
                <a:solidFill>
                  <a:schemeClr val="bg1"/>
                </a:solidFill>
              </a:rPr>
              <a:t>Questions</a:t>
            </a:r>
          </a:p>
        </p:txBody>
      </p:sp>
      <p:cxnSp>
        <p:nvCxnSpPr>
          <p:cNvPr id="14" name="Straight Connector 13">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0211" y="4641183"/>
            <a:ext cx="6309360" cy="0"/>
          </a:xfrm>
          <a:prstGeom prst="line">
            <a:avLst/>
          </a:prstGeom>
          <a:ln w="19050">
            <a:solidFill>
              <a:schemeClr val="bg1">
                <a:alpha val="90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510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8E9C91B-7EAD-4562-AB0E-DFB9663AE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7" name="Rectangle 16">
            <a:extLst>
              <a:ext uri="{FF2B5EF4-FFF2-40B4-BE49-F238E27FC236}">
                <a16:creationId xmlns:a16="http://schemas.microsoft.com/office/drawing/2014/main" id="{652BD35A-BC99-4831-A358-06E2CEB96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76E24C1-2968-40DC-A36E-F6B85F0F0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noFill/>
          <a:ln w="69850">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hand touching a touch screen&#10;&#10;Description automatically generated">
            <a:extLst>
              <a:ext uri="{FF2B5EF4-FFF2-40B4-BE49-F238E27FC236}">
                <a16:creationId xmlns:a16="http://schemas.microsoft.com/office/drawing/2014/main" id="{AE60CAFF-407A-BAB2-68D0-CB6FCB0651FE}"/>
              </a:ext>
            </a:extLst>
          </p:cNvPr>
          <p:cNvPicPr>
            <a:picLocks noChangeAspect="1"/>
          </p:cNvPicPr>
          <p:nvPr/>
        </p:nvPicPr>
        <p:blipFill rotWithShape="1">
          <a:blip r:embed="rId3"/>
          <a:srcRect l="27440" r="6030"/>
          <a:stretch/>
        </p:blipFill>
        <p:spPr>
          <a:xfrm>
            <a:off x="1854770" y="905933"/>
            <a:ext cx="5960727" cy="5039728"/>
          </a:xfrm>
          <a:prstGeom prst="rect">
            <a:avLst/>
          </a:prstGeom>
        </p:spPr>
      </p:pic>
      <p:sp>
        <p:nvSpPr>
          <p:cNvPr id="10" name="Rectangle 9">
            <a:extLst>
              <a:ext uri="{FF2B5EF4-FFF2-40B4-BE49-F238E27FC236}">
                <a16:creationId xmlns:a16="http://schemas.microsoft.com/office/drawing/2014/main" id="{3F5B33CB-FA94-E6A2-2036-33EDF230B79B}"/>
              </a:ext>
            </a:extLst>
          </p:cNvPr>
          <p:cNvSpPr/>
          <p:nvPr/>
        </p:nvSpPr>
        <p:spPr>
          <a:xfrm>
            <a:off x="522732" y="5125563"/>
            <a:ext cx="4553583" cy="1015663"/>
          </a:xfrm>
          <a:prstGeom prst="rect">
            <a:avLst/>
          </a:prstGeom>
          <a:noFill/>
        </p:spPr>
        <p:txBody>
          <a:bodyPr wrap="square" lIns="91440" tIns="45720" rIns="91440" bIns="45720">
            <a:spAutoFit/>
          </a:bodyPr>
          <a:lstStyle/>
          <a:p>
            <a:pPr algn="ctr" defTabSz="667512">
              <a:spcAft>
                <a:spcPts val="600"/>
              </a:spcAft>
            </a:pPr>
            <a:r>
              <a:rPr lang="en-US" sz="6000" b="1" kern="1200"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mn-lt"/>
                <a:ea typeface="+mn-ea"/>
                <a:cs typeface="+mn-cs"/>
              </a:rPr>
              <a:t>THANK YOU</a:t>
            </a:r>
            <a:endParaRPr lang="en-US" sz="6000" b="1"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endParaRPr>
          </a:p>
        </p:txBody>
      </p:sp>
      <p:sp>
        <p:nvSpPr>
          <p:cNvPr id="9" name="Title 1">
            <a:extLst>
              <a:ext uri="{FF2B5EF4-FFF2-40B4-BE49-F238E27FC236}">
                <a16:creationId xmlns:a16="http://schemas.microsoft.com/office/drawing/2014/main" id="{920904DE-5E9A-4A47-4D1C-940BFDE3156F}"/>
              </a:ext>
            </a:extLst>
          </p:cNvPr>
          <p:cNvSpPr>
            <a:spLocks noGrp="1"/>
          </p:cNvSpPr>
          <p:nvPr>
            <p:ph type="ctrTitle"/>
          </p:nvPr>
        </p:nvSpPr>
        <p:spPr>
          <a:xfrm>
            <a:off x="7894368" y="2126958"/>
            <a:ext cx="1406783" cy="504672"/>
          </a:xfrm>
        </p:spPr>
        <p:txBody>
          <a:bodyPr vert="horz" lIns="91440" tIns="45720" rIns="91440" bIns="45720" rtlCol="0" anchor="b">
            <a:normAutofit/>
          </a:bodyPr>
          <a:lstStyle/>
          <a:p>
            <a:r>
              <a:rPr lang="en-US" sz="2800" u="sng" dirty="0">
                <a:solidFill>
                  <a:schemeClr val="tx1"/>
                </a:solidFill>
                <a:latin typeface="+mn-lt"/>
              </a:rPr>
              <a:t>Group II</a:t>
            </a:r>
          </a:p>
        </p:txBody>
      </p:sp>
      <p:sp>
        <p:nvSpPr>
          <p:cNvPr id="11" name="Subtitle 2">
            <a:extLst>
              <a:ext uri="{FF2B5EF4-FFF2-40B4-BE49-F238E27FC236}">
                <a16:creationId xmlns:a16="http://schemas.microsoft.com/office/drawing/2014/main" id="{3B7342A6-AB9E-63E0-480F-A9EA0EF047A7}"/>
              </a:ext>
            </a:extLst>
          </p:cNvPr>
          <p:cNvSpPr>
            <a:spLocks noGrp="1"/>
          </p:cNvSpPr>
          <p:nvPr>
            <p:ph type="subTitle" idx="1"/>
          </p:nvPr>
        </p:nvSpPr>
        <p:spPr>
          <a:xfrm>
            <a:off x="7998542" y="2693395"/>
            <a:ext cx="2935158" cy="2533514"/>
          </a:xfrm>
        </p:spPr>
        <p:txBody>
          <a:bodyPr vert="horz" lIns="0" tIns="45720" rIns="0" bIns="45720" rtlCol="0">
            <a:normAutofit/>
          </a:bodyPr>
          <a:lstStyle/>
          <a:p>
            <a:r>
              <a:rPr lang="en-US" sz="1600" b="1" dirty="0"/>
              <a:t>JEFFREY </a:t>
            </a:r>
            <a:r>
              <a:rPr lang="en-US" sz="1600" b="1" dirty="0" err="1"/>
              <a:t>Cruz-GARCIA</a:t>
            </a:r>
            <a:endParaRPr lang="en-US" sz="1600" b="1" dirty="0"/>
          </a:p>
          <a:p>
            <a:r>
              <a:rPr lang="en-US" sz="1600" b="1" dirty="0"/>
              <a:t>Olesya Gaeva</a:t>
            </a:r>
          </a:p>
          <a:p>
            <a:r>
              <a:rPr lang="en-US" sz="1600" b="1" dirty="0"/>
              <a:t>Aditi </a:t>
            </a:r>
            <a:r>
              <a:rPr lang="en-US" sz="1600" b="1" dirty="0" err="1"/>
              <a:t>garg</a:t>
            </a:r>
            <a:endParaRPr lang="en-US" sz="1600" b="1" dirty="0"/>
          </a:p>
          <a:p>
            <a:r>
              <a:rPr lang="en-US" sz="1600" b="1" dirty="0"/>
              <a:t>BRANDON </a:t>
            </a:r>
            <a:r>
              <a:rPr lang="en-US" sz="1600" b="1" dirty="0" err="1"/>
              <a:t>chacon</a:t>
            </a:r>
            <a:r>
              <a:rPr lang="en-US" sz="1600" b="1" dirty="0"/>
              <a:t>-MATA</a:t>
            </a:r>
          </a:p>
          <a:p>
            <a:r>
              <a:rPr lang="en-US" sz="1600" b="1" dirty="0"/>
              <a:t>SUSAN ESPINOSA</a:t>
            </a:r>
          </a:p>
          <a:p>
            <a:r>
              <a:rPr lang="en-US" sz="1600" b="1" dirty="0"/>
              <a:t>VIGNESHWAR CHERIATH</a:t>
            </a:r>
          </a:p>
          <a:p>
            <a:endParaRPr lang="en-US" sz="1600" b="1" dirty="0"/>
          </a:p>
          <a:p>
            <a:endParaRPr lang="en-US" sz="1600" dirty="0"/>
          </a:p>
        </p:txBody>
      </p:sp>
    </p:spTree>
    <p:extLst>
      <p:ext uri="{BB962C8B-B14F-4D97-AF65-F5344CB8AC3E}">
        <p14:creationId xmlns:p14="http://schemas.microsoft.com/office/powerpoint/2010/main" val="196868007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8BDBE5C-BBE9-4E89-BEE5-DEB6EAB87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0EF83C-5E8B-14B1-F04D-556DB20296FD}"/>
              </a:ext>
            </a:extLst>
          </p:cNvPr>
          <p:cNvSpPr>
            <a:spLocks noGrp="1"/>
          </p:cNvSpPr>
          <p:nvPr>
            <p:ph type="title"/>
          </p:nvPr>
        </p:nvSpPr>
        <p:spPr>
          <a:xfrm>
            <a:off x="643467" y="634946"/>
            <a:ext cx="3689094" cy="5055904"/>
          </a:xfrm>
        </p:spPr>
        <p:txBody>
          <a:bodyPr vert="horz" lIns="91440" tIns="45720" rIns="91440" bIns="45720" rtlCol="0" anchor="ctr">
            <a:normAutofit/>
          </a:bodyPr>
          <a:lstStyle/>
          <a:p>
            <a:pPr algn="r"/>
            <a:r>
              <a:rPr lang="en-US" b="1" dirty="0">
                <a:solidFill>
                  <a:srgbClr val="1F4569"/>
                </a:solidFill>
              </a:rPr>
              <a:t>Introduction</a:t>
            </a:r>
          </a:p>
        </p:txBody>
      </p:sp>
      <p:cxnSp>
        <p:nvCxnSpPr>
          <p:cNvPr id="16" name="Straight Connector 15">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DFC4168B-AA75-4715-9B96-CF84B170A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6" name="TextBox 3">
            <a:extLst>
              <a:ext uri="{FF2B5EF4-FFF2-40B4-BE49-F238E27FC236}">
                <a16:creationId xmlns:a16="http://schemas.microsoft.com/office/drawing/2014/main" id="{FE5FE9AC-FF8C-420C-29C6-20975A6661DF}"/>
              </a:ext>
            </a:extLst>
          </p:cNvPr>
          <p:cNvGraphicFramePr/>
          <p:nvPr>
            <p:extLst>
              <p:ext uri="{D42A27DB-BD31-4B8C-83A1-F6EECF244321}">
                <p14:modId xmlns:p14="http://schemas.microsoft.com/office/powerpoint/2010/main" val="3649117247"/>
              </p:ext>
            </p:extLst>
          </p:nvPr>
        </p:nvGraphicFramePr>
        <p:xfrm>
          <a:off x="4976031" y="634947"/>
          <a:ext cx="6582555" cy="51217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0E95F902-3EA4-EA13-1DDA-AA969CB01589}"/>
              </a:ext>
            </a:extLst>
          </p:cNvPr>
          <p:cNvSpPr txBox="1"/>
          <p:nvPr/>
        </p:nvSpPr>
        <p:spPr>
          <a:xfrm>
            <a:off x="5982241" y="4770364"/>
            <a:ext cx="5178251" cy="523220"/>
          </a:xfrm>
          <a:prstGeom prst="rect">
            <a:avLst/>
          </a:prstGeom>
          <a:noFill/>
        </p:spPr>
        <p:txBody>
          <a:bodyPr wrap="square" rtlCol="0">
            <a:spAutoFit/>
          </a:bodyPr>
          <a:lstStyle/>
          <a:p>
            <a:r>
              <a:rPr lang="en-US" sz="1400" dirty="0"/>
              <a:t>The group was interested in understanding how income, promotions and potential burnout, could impact employee attrition.</a:t>
            </a:r>
          </a:p>
        </p:txBody>
      </p:sp>
      <p:pic>
        <p:nvPicPr>
          <p:cNvPr id="21" name="Picture 20">
            <a:extLst>
              <a:ext uri="{FF2B5EF4-FFF2-40B4-BE49-F238E27FC236}">
                <a16:creationId xmlns:a16="http://schemas.microsoft.com/office/drawing/2014/main" id="{4DEC1036-A973-3710-6468-29BD684BF163}"/>
              </a:ext>
            </a:extLst>
          </p:cNvPr>
          <p:cNvPicPr>
            <a:picLocks noChangeAspect="1"/>
          </p:cNvPicPr>
          <p:nvPr/>
        </p:nvPicPr>
        <p:blipFill>
          <a:blip r:embed="rId8"/>
          <a:stretch>
            <a:fillRect/>
          </a:stretch>
        </p:blipFill>
        <p:spPr>
          <a:xfrm>
            <a:off x="5139160" y="1006913"/>
            <a:ext cx="590303" cy="590303"/>
          </a:xfrm>
          <a:prstGeom prst="rect">
            <a:avLst/>
          </a:prstGeom>
        </p:spPr>
      </p:pic>
      <p:pic>
        <p:nvPicPr>
          <p:cNvPr id="23" name="Picture 22">
            <a:extLst>
              <a:ext uri="{FF2B5EF4-FFF2-40B4-BE49-F238E27FC236}">
                <a16:creationId xmlns:a16="http://schemas.microsoft.com/office/drawing/2014/main" id="{D70EF11C-00F7-FDEA-F8D8-2C5F420CF097}"/>
              </a:ext>
            </a:extLst>
          </p:cNvPr>
          <p:cNvPicPr>
            <a:picLocks noChangeAspect="1"/>
          </p:cNvPicPr>
          <p:nvPr/>
        </p:nvPicPr>
        <p:blipFill>
          <a:blip r:embed="rId9"/>
          <a:stretch>
            <a:fillRect/>
          </a:stretch>
        </p:blipFill>
        <p:spPr>
          <a:xfrm>
            <a:off x="5139160" y="2298142"/>
            <a:ext cx="618378" cy="618378"/>
          </a:xfrm>
          <a:prstGeom prst="rect">
            <a:avLst/>
          </a:prstGeom>
        </p:spPr>
      </p:pic>
      <p:pic>
        <p:nvPicPr>
          <p:cNvPr id="25" name="Picture 24">
            <a:extLst>
              <a:ext uri="{FF2B5EF4-FFF2-40B4-BE49-F238E27FC236}">
                <a16:creationId xmlns:a16="http://schemas.microsoft.com/office/drawing/2014/main" id="{00F96D2C-CA16-B500-1023-F4D38FC3616C}"/>
              </a:ext>
            </a:extLst>
          </p:cNvPr>
          <p:cNvPicPr>
            <a:picLocks noChangeAspect="1"/>
          </p:cNvPicPr>
          <p:nvPr/>
        </p:nvPicPr>
        <p:blipFill>
          <a:blip r:embed="rId10"/>
          <a:stretch>
            <a:fillRect/>
          </a:stretch>
        </p:blipFill>
        <p:spPr>
          <a:xfrm>
            <a:off x="5165539" y="3463518"/>
            <a:ext cx="563924" cy="563924"/>
          </a:xfrm>
          <a:prstGeom prst="rect">
            <a:avLst/>
          </a:prstGeom>
        </p:spPr>
      </p:pic>
      <p:pic>
        <p:nvPicPr>
          <p:cNvPr id="28" name="Picture 27">
            <a:extLst>
              <a:ext uri="{FF2B5EF4-FFF2-40B4-BE49-F238E27FC236}">
                <a16:creationId xmlns:a16="http://schemas.microsoft.com/office/drawing/2014/main" id="{481F80B2-1064-222D-019A-AAECAE4F6C91}"/>
              </a:ext>
            </a:extLst>
          </p:cNvPr>
          <p:cNvPicPr>
            <a:picLocks noChangeAspect="1"/>
          </p:cNvPicPr>
          <p:nvPr/>
        </p:nvPicPr>
        <p:blipFill>
          <a:blip r:embed="rId11"/>
          <a:stretch>
            <a:fillRect/>
          </a:stretch>
        </p:blipFill>
        <p:spPr>
          <a:xfrm>
            <a:off x="5193615" y="4770364"/>
            <a:ext cx="563923" cy="563923"/>
          </a:xfrm>
          <a:prstGeom prst="rect">
            <a:avLst/>
          </a:prstGeom>
        </p:spPr>
      </p:pic>
    </p:spTree>
    <p:extLst>
      <p:ext uri="{BB962C8B-B14F-4D97-AF65-F5344CB8AC3E}">
        <p14:creationId xmlns:p14="http://schemas.microsoft.com/office/powerpoint/2010/main" val="2377955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E0DE8-2E7E-FA4B-BD3A-5B587A0EB059}"/>
              </a:ext>
            </a:extLst>
          </p:cNvPr>
          <p:cNvSpPr>
            <a:spLocks noGrp="1"/>
          </p:cNvSpPr>
          <p:nvPr>
            <p:ph type="title"/>
          </p:nvPr>
        </p:nvSpPr>
        <p:spPr/>
        <p:txBody>
          <a:bodyPr/>
          <a:lstStyle/>
          <a:p>
            <a:r>
              <a:rPr lang="en-US" b="1" dirty="0">
                <a:solidFill>
                  <a:srgbClr val="1F4569"/>
                </a:solidFill>
              </a:rPr>
              <a:t>Project execution steps</a:t>
            </a:r>
          </a:p>
        </p:txBody>
      </p:sp>
      <p:sp>
        <p:nvSpPr>
          <p:cNvPr id="4" name="TextBox 3">
            <a:extLst>
              <a:ext uri="{FF2B5EF4-FFF2-40B4-BE49-F238E27FC236}">
                <a16:creationId xmlns:a16="http://schemas.microsoft.com/office/drawing/2014/main" id="{1B4F2071-65A9-2648-ADDC-83A6FDF618C7}"/>
              </a:ext>
            </a:extLst>
          </p:cNvPr>
          <p:cNvSpPr txBox="1"/>
          <p:nvPr/>
        </p:nvSpPr>
        <p:spPr>
          <a:xfrm>
            <a:off x="1118982" y="2047082"/>
            <a:ext cx="10251550" cy="3815275"/>
          </a:xfrm>
          <a:prstGeom prst="rect">
            <a:avLst/>
          </a:prstGeom>
          <a:noFill/>
        </p:spPr>
        <p:txBody>
          <a:bodyPr wrap="square" rtlCol="0">
            <a:spAutoFit/>
          </a:bodyPr>
          <a:lstStyle/>
          <a:p>
            <a:r>
              <a:rPr lang="en-US" b="0" i="0" dirty="0">
                <a:effectLst/>
              </a:rPr>
              <a:t> 1.  What was our source for the dataset? </a:t>
            </a:r>
          </a:p>
          <a:p>
            <a:pPr marL="285750" indent="-285750">
              <a:buFont typeface="Arial" panose="020B0604020202020204" pitchFamily="34" charset="0"/>
              <a:buChar char="•"/>
            </a:pPr>
            <a:r>
              <a:rPr lang="en-US" b="0" i="0" dirty="0">
                <a:effectLst/>
              </a:rPr>
              <a:t>The data set is from IBM employee survey conducted by HR </a:t>
            </a:r>
          </a:p>
          <a:p>
            <a:pPr marL="285750" indent="-285750">
              <a:buFont typeface="Arial" panose="020B0604020202020204" pitchFamily="34" charset="0"/>
              <a:buChar char="•"/>
            </a:pPr>
            <a:r>
              <a:rPr lang="en-US" kern="100" dirty="0">
                <a:latin typeface="Calibri" panose="020F0502020204030204" pitchFamily="34" charset="0"/>
                <a:ea typeface="Calibri" panose="020F0502020204030204" pitchFamily="34" charset="0"/>
                <a:cs typeface="Times New Roman" panose="02020603050405020304" pitchFamily="18" charset="0"/>
              </a:rPr>
              <a:t>Source: </a:t>
            </a:r>
            <a:r>
              <a:rPr lang="en-US" kern="100" dirty="0" err="1">
                <a:latin typeface="Calibri" panose="020F0502020204030204" pitchFamily="34" charset="0"/>
                <a:ea typeface="Calibri" panose="020F0502020204030204" pitchFamily="34" charset="0"/>
                <a:cs typeface="Times New Roman" panose="02020603050405020304" pitchFamily="18" charset="0"/>
              </a:rPr>
              <a:t>www.kaggle.com</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u="sng" kern="100"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https://www.kaggle.com/datasets/rishikeshkonapure/hr-analytics-prediction</a:t>
            </a:r>
            <a:endParaRPr lang="en-US" b="0" i="0" dirty="0">
              <a:effectLst/>
            </a:endParaRPr>
          </a:p>
          <a:p>
            <a:r>
              <a:rPr lang="en-US" b="0" i="0" dirty="0">
                <a:effectLst/>
              </a:rPr>
              <a:t> 2.  Why did we choose this data set?</a:t>
            </a:r>
          </a:p>
          <a:p>
            <a:endParaRPr lang="en-US" b="0" i="0" dirty="0">
              <a:effectLst/>
            </a:endParaRPr>
          </a:p>
          <a:p>
            <a:r>
              <a:rPr lang="en-US" dirty="0"/>
              <a:t> 3.  Analysis : by using various factors that effect attrition we did several analysis</a:t>
            </a:r>
          </a:p>
          <a:p>
            <a:r>
              <a:rPr lang="en-US" dirty="0"/>
              <a:t> 4. Development : </a:t>
            </a:r>
          </a:p>
          <a:p>
            <a:pPr marL="285750" indent="-285750">
              <a:buFont typeface="Arial" panose="020B0604020202020204" pitchFamily="34" charset="0"/>
              <a:buChar char="•"/>
            </a:pPr>
            <a:r>
              <a:rPr lang="en-US" dirty="0"/>
              <a:t>Read data sources for HR Employee Attrition Analytics via Kaggle</a:t>
            </a:r>
          </a:p>
          <a:p>
            <a:pPr marL="285750" indent="-285750">
              <a:buFont typeface="Arial" panose="020B0604020202020204" pitchFamily="34" charset="0"/>
              <a:buChar char="•"/>
            </a:pPr>
            <a:r>
              <a:rPr lang="en-US" dirty="0"/>
              <a:t>Creation of data frames </a:t>
            </a:r>
          </a:p>
          <a:p>
            <a:pPr marL="285750" indent="-285750">
              <a:buFont typeface="Arial" panose="020B0604020202020204" pitchFamily="34" charset="0"/>
              <a:buChar char="•"/>
            </a:pPr>
            <a:r>
              <a:rPr lang="en-US" dirty="0"/>
              <a:t>Creation of charts (pie charts, bar charts, scatter plots, line graphs, box plots)</a:t>
            </a:r>
          </a:p>
          <a:p>
            <a:pPr marL="285750" indent="-285750">
              <a:buFont typeface="Arial" panose="020B0604020202020204" pitchFamily="34" charset="0"/>
              <a:buChar char="•"/>
            </a:pPr>
            <a:r>
              <a:rPr lang="en-US" dirty="0"/>
              <a:t>Statistical analysis (correlation, linear regression)</a:t>
            </a:r>
          </a:p>
          <a:p>
            <a:pPr marL="285750" indent="-285750">
              <a:buFont typeface="Arial" panose="020B0604020202020204" pitchFamily="34" charset="0"/>
              <a:buChar char="•"/>
            </a:pPr>
            <a:r>
              <a:rPr lang="en-US" dirty="0"/>
              <a:t>Conclusion	</a:t>
            </a:r>
          </a:p>
        </p:txBody>
      </p:sp>
    </p:spTree>
    <p:extLst>
      <p:ext uri="{BB962C8B-B14F-4D97-AF65-F5344CB8AC3E}">
        <p14:creationId xmlns:p14="http://schemas.microsoft.com/office/powerpoint/2010/main" val="2675954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26E2B64-C6C0-8269-C4E2-114B13F30C44}"/>
              </a:ext>
            </a:extLst>
          </p:cNvPr>
          <p:cNvSpPr txBox="1">
            <a:spLocks/>
          </p:cNvSpPr>
          <p:nvPr/>
        </p:nvSpPr>
        <p:spPr>
          <a:xfrm>
            <a:off x="588770" y="138896"/>
            <a:ext cx="11186027" cy="159836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b="1" dirty="0">
                <a:solidFill>
                  <a:srgbClr val="1F4569"/>
                </a:solidFill>
              </a:rPr>
              <a:t>Contributing factors to Employee Attrition</a:t>
            </a:r>
          </a:p>
        </p:txBody>
      </p:sp>
      <p:pic>
        <p:nvPicPr>
          <p:cNvPr id="6" name="Picture 5" descr="A diagram of a diagram with blue circles and text&#10;&#10;Description automatically generated">
            <a:extLst>
              <a:ext uri="{FF2B5EF4-FFF2-40B4-BE49-F238E27FC236}">
                <a16:creationId xmlns:a16="http://schemas.microsoft.com/office/drawing/2014/main" id="{4B5C28A3-34AA-1F10-0522-717E6824D3E4}"/>
              </a:ext>
            </a:extLst>
          </p:cNvPr>
          <p:cNvPicPr>
            <a:picLocks noChangeAspect="1"/>
          </p:cNvPicPr>
          <p:nvPr/>
        </p:nvPicPr>
        <p:blipFill rotWithShape="1">
          <a:blip r:embed="rId3"/>
          <a:srcRect l="-643" t="16430" r="13419" b="18681"/>
          <a:stretch/>
        </p:blipFill>
        <p:spPr>
          <a:xfrm>
            <a:off x="1152584" y="1962988"/>
            <a:ext cx="10058400" cy="4080967"/>
          </a:xfrm>
          <a:prstGeom prst="rect">
            <a:avLst/>
          </a:prstGeom>
        </p:spPr>
      </p:pic>
      <p:sp>
        <p:nvSpPr>
          <p:cNvPr id="5" name="TextBox 4">
            <a:extLst>
              <a:ext uri="{FF2B5EF4-FFF2-40B4-BE49-F238E27FC236}">
                <a16:creationId xmlns:a16="http://schemas.microsoft.com/office/drawing/2014/main" id="{51116887-2AEF-F994-116D-DF2BD51BF708}"/>
              </a:ext>
            </a:extLst>
          </p:cNvPr>
          <p:cNvSpPr txBox="1"/>
          <p:nvPr/>
        </p:nvSpPr>
        <p:spPr>
          <a:xfrm>
            <a:off x="10244031" y="6146569"/>
            <a:ext cx="1947969" cy="246221"/>
          </a:xfrm>
          <a:prstGeom prst="rect">
            <a:avLst/>
          </a:prstGeom>
          <a:noFill/>
        </p:spPr>
        <p:txBody>
          <a:bodyPr wrap="none" rtlCol="0">
            <a:spAutoFit/>
          </a:bodyPr>
          <a:lstStyle/>
          <a:p>
            <a:r>
              <a:rPr lang="en-US" sz="1000" dirty="0"/>
              <a:t>Source: </a:t>
            </a:r>
            <a:r>
              <a:rPr lang="en-US" sz="1000" dirty="0" err="1"/>
              <a:t>thehumancapitalhub.com</a:t>
            </a:r>
            <a:endParaRPr lang="en-US" sz="1000" dirty="0"/>
          </a:p>
        </p:txBody>
      </p:sp>
    </p:spTree>
    <p:extLst>
      <p:ext uri="{BB962C8B-B14F-4D97-AF65-F5344CB8AC3E}">
        <p14:creationId xmlns:p14="http://schemas.microsoft.com/office/powerpoint/2010/main" val="2206629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diagram of a company's benefits&#10;&#10;Description automatically generated with medium confidence">
            <a:extLst>
              <a:ext uri="{FF2B5EF4-FFF2-40B4-BE49-F238E27FC236}">
                <a16:creationId xmlns:a16="http://schemas.microsoft.com/office/drawing/2014/main" id="{3AE47BCF-09E8-F2EC-30D6-8D745116AA43}"/>
              </a:ext>
            </a:extLst>
          </p:cNvPr>
          <p:cNvPicPr>
            <a:picLocks noChangeAspect="1"/>
          </p:cNvPicPr>
          <p:nvPr/>
        </p:nvPicPr>
        <p:blipFill>
          <a:blip r:embed="rId2"/>
          <a:stretch>
            <a:fillRect/>
          </a:stretch>
        </p:blipFill>
        <p:spPr>
          <a:xfrm>
            <a:off x="2338522" y="1713054"/>
            <a:ext cx="7514954" cy="4782822"/>
          </a:xfrm>
          <a:prstGeom prst="rect">
            <a:avLst/>
          </a:prstGeom>
        </p:spPr>
      </p:pic>
      <p:sp>
        <p:nvSpPr>
          <p:cNvPr id="10" name="Title 1">
            <a:extLst>
              <a:ext uri="{FF2B5EF4-FFF2-40B4-BE49-F238E27FC236}">
                <a16:creationId xmlns:a16="http://schemas.microsoft.com/office/drawing/2014/main" id="{65620288-DDA9-1727-B6DA-4763B899D56A}"/>
              </a:ext>
            </a:extLst>
          </p:cNvPr>
          <p:cNvSpPr txBox="1">
            <a:spLocks/>
          </p:cNvSpPr>
          <p:nvPr/>
        </p:nvSpPr>
        <p:spPr>
          <a:xfrm>
            <a:off x="502986" y="103112"/>
            <a:ext cx="11186027" cy="159836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b="1" dirty="0">
                <a:solidFill>
                  <a:srgbClr val="1F4569"/>
                </a:solidFill>
              </a:rPr>
              <a:t>Benefits of Employee Retention</a:t>
            </a:r>
          </a:p>
        </p:txBody>
      </p:sp>
      <p:sp>
        <p:nvSpPr>
          <p:cNvPr id="12" name="TextBox 11">
            <a:extLst>
              <a:ext uri="{FF2B5EF4-FFF2-40B4-BE49-F238E27FC236}">
                <a16:creationId xmlns:a16="http://schemas.microsoft.com/office/drawing/2014/main" id="{B2804412-96FE-6EEA-508C-FF9C1FEE7FD4}"/>
              </a:ext>
            </a:extLst>
          </p:cNvPr>
          <p:cNvSpPr txBox="1"/>
          <p:nvPr/>
        </p:nvSpPr>
        <p:spPr>
          <a:xfrm>
            <a:off x="10862840" y="6175624"/>
            <a:ext cx="6099858" cy="246221"/>
          </a:xfrm>
          <a:prstGeom prst="rect">
            <a:avLst/>
          </a:prstGeom>
          <a:noFill/>
        </p:spPr>
        <p:txBody>
          <a:bodyPr wrap="square">
            <a:spAutoFit/>
          </a:bodyPr>
          <a:lstStyle/>
          <a:p>
            <a:r>
              <a:rPr lang="en-US" sz="1000" b="0" i="0" u="none" strike="noStrike" dirty="0">
                <a:solidFill>
                  <a:srgbClr val="000000"/>
                </a:solidFill>
                <a:effectLst/>
                <a:latin typeface="golos text"/>
              </a:rPr>
              <a:t>Source: </a:t>
            </a:r>
            <a:r>
              <a:rPr lang="en-US" sz="1000" b="0" i="0" u="sng" dirty="0">
                <a:solidFill>
                  <a:srgbClr val="005A8C"/>
                </a:solidFill>
                <a:effectLst/>
                <a:latin typeface="golos text"/>
                <a:hlinkClick r:id="rId3"/>
              </a:rPr>
              <a:t>netsuite.com</a:t>
            </a:r>
            <a:endParaRPr lang="en-US" sz="1000" dirty="0"/>
          </a:p>
        </p:txBody>
      </p:sp>
    </p:spTree>
    <p:extLst>
      <p:ext uri="{BB962C8B-B14F-4D97-AF65-F5344CB8AC3E}">
        <p14:creationId xmlns:p14="http://schemas.microsoft.com/office/powerpoint/2010/main" val="1168500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4C869C3B-5565-4AAC-86A8-9EB0AB1C6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BED418-E740-7D4E-8A74-CF36FDF81613}"/>
              </a:ext>
            </a:extLst>
          </p:cNvPr>
          <p:cNvSpPr>
            <a:spLocks noGrp="1"/>
          </p:cNvSpPr>
          <p:nvPr>
            <p:ph type="title"/>
          </p:nvPr>
        </p:nvSpPr>
        <p:spPr>
          <a:xfrm>
            <a:off x="641463" y="3775046"/>
            <a:ext cx="10909073" cy="1447062"/>
          </a:xfrm>
        </p:spPr>
        <p:txBody>
          <a:bodyPr vert="horz" lIns="91440" tIns="45720" rIns="91440" bIns="45720" rtlCol="0" anchor="b">
            <a:normAutofit/>
          </a:bodyPr>
          <a:lstStyle/>
          <a:p>
            <a:pPr algn="ctr"/>
            <a:r>
              <a:rPr lang="en-US" b="1" dirty="0">
                <a:solidFill>
                  <a:srgbClr val="1F4569"/>
                </a:solidFill>
              </a:rPr>
              <a:t>Deep Dive into the Analysis</a:t>
            </a:r>
          </a:p>
        </p:txBody>
      </p:sp>
      <p:pic>
        <p:nvPicPr>
          <p:cNvPr id="6" name="Graphic 5" descr="Dive">
            <a:extLst>
              <a:ext uri="{FF2B5EF4-FFF2-40B4-BE49-F238E27FC236}">
                <a16:creationId xmlns:a16="http://schemas.microsoft.com/office/drawing/2014/main" id="{BD711701-6153-A097-FD9E-36C8B2E644F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0407" y="1057703"/>
            <a:ext cx="2750022" cy="2750022"/>
          </a:xfrm>
          <a:prstGeom prst="rect">
            <a:avLst/>
          </a:prstGeom>
        </p:spPr>
      </p:pic>
      <p:cxnSp>
        <p:nvCxnSpPr>
          <p:cNvPr id="15" name="Straight Connector 14">
            <a:extLst>
              <a:ext uri="{FF2B5EF4-FFF2-40B4-BE49-F238E27FC236}">
                <a16:creationId xmlns:a16="http://schemas.microsoft.com/office/drawing/2014/main" id="{F41136EC-EC34-4D08-B5AB-8CE5870B1C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600" y="5415653"/>
            <a:ext cx="86868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995470A-422C-4D09-B47E-C2E326495B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Picture 3" descr="A blue and white symbol of a person diving into water&#10;&#10;Description automatically generated">
            <a:extLst>
              <a:ext uri="{FF2B5EF4-FFF2-40B4-BE49-F238E27FC236}">
                <a16:creationId xmlns:a16="http://schemas.microsoft.com/office/drawing/2014/main" id="{60217FB6-F7B8-7443-4BE6-8A6C4C946070}"/>
              </a:ext>
            </a:extLst>
          </p:cNvPr>
          <p:cNvPicPr>
            <a:picLocks noChangeAspect="1"/>
          </p:cNvPicPr>
          <p:nvPr/>
        </p:nvPicPr>
        <p:blipFill>
          <a:blip r:embed="rId5"/>
          <a:stretch>
            <a:fillRect/>
          </a:stretch>
        </p:blipFill>
        <p:spPr>
          <a:xfrm>
            <a:off x="4849093" y="1264934"/>
            <a:ext cx="2592650" cy="2542791"/>
          </a:xfrm>
          <a:prstGeom prst="rect">
            <a:avLst/>
          </a:prstGeom>
        </p:spPr>
      </p:pic>
    </p:spTree>
    <p:extLst>
      <p:ext uri="{BB962C8B-B14F-4D97-AF65-F5344CB8AC3E}">
        <p14:creationId xmlns:p14="http://schemas.microsoft.com/office/powerpoint/2010/main" val="1727497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blue and orange pie chart&#10;&#10;Description automatically generated">
            <a:extLst>
              <a:ext uri="{FF2B5EF4-FFF2-40B4-BE49-F238E27FC236}">
                <a16:creationId xmlns:a16="http://schemas.microsoft.com/office/drawing/2014/main" id="{140091AA-9F7C-311D-7452-0A9650666610}"/>
              </a:ext>
            </a:extLst>
          </p:cNvPr>
          <p:cNvPicPr>
            <a:picLocks noGrp="1" noChangeAspect="1"/>
          </p:cNvPicPr>
          <p:nvPr>
            <p:ph idx="1"/>
          </p:nvPr>
        </p:nvPicPr>
        <p:blipFill rotWithShape="1">
          <a:blip r:embed="rId3"/>
          <a:srcRect l="8894" t="6596"/>
          <a:stretch/>
        </p:blipFill>
        <p:spPr>
          <a:xfrm>
            <a:off x="1563952" y="1905848"/>
            <a:ext cx="9339400" cy="4377453"/>
          </a:xfrm>
        </p:spPr>
      </p:pic>
      <p:sp>
        <p:nvSpPr>
          <p:cNvPr id="2" name="Title 1">
            <a:extLst>
              <a:ext uri="{FF2B5EF4-FFF2-40B4-BE49-F238E27FC236}">
                <a16:creationId xmlns:a16="http://schemas.microsoft.com/office/drawing/2014/main" id="{0CE9E981-8F03-B648-81CB-3E5F8F9C54DB}"/>
              </a:ext>
            </a:extLst>
          </p:cNvPr>
          <p:cNvSpPr>
            <a:spLocks noGrp="1"/>
          </p:cNvSpPr>
          <p:nvPr>
            <p:ph type="title"/>
          </p:nvPr>
        </p:nvSpPr>
        <p:spPr>
          <a:xfrm>
            <a:off x="1726557" y="304620"/>
            <a:ext cx="10058400" cy="1450757"/>
          </a:xfrm>
        </p:spPr>
        <p:txBody>
          <a:bodyPr>
            <a:normAutofit/>
          </a:bodyPr>
          <a:lstStyle/>
          <a:p>
            <a:r>
              <a:rPr lang="en-US" b="1" dirty="0">
                <a:solidFill>
                  <a:srgbClr val="1F4569"/>
                </a:solidFill>
              </a:rPr>
              <a:t>Distribution of Employee Attrition</a:t>
            </a:r>
          </a:p>
        </p:txBody>
      </p:sp>
      <p:sp>
        <p:nvSpPr>
          <p:cNvPr id="3" name="TextBox 2">
            <a:extLst>
              <a:ext uri="{FF2B5EF4-FFF2-40B4-BE49-F238E27FC236}">
                <a16:creationId xmlns:a16="http://schemas.microsoft.com/office/drawing/2014/main" id="{D1FB91FA-0BD8-994F-A103-D0A9E42E0570}"/>
              </a:ext>
            </a:extLst>
          </p:cNvPr>
          <p:cNvSpPr txBox="1"/>
          <p:nvPr/>
        </p:nvSpPr>
        <p:spPr>
          <a:xfrm>
            <a:off x="1147823" y="2078841"/>
            <a:ext cx="4903808" cy="954107"/>
          </a:xfrm>
          <a:prstGeom prst="rect">
            <a:avLst/>
          </a:prstGeom>
          <a:noFill/>
        </p:spPr>
        <p:txBody>
          <a:bodyPr wrap="square" rtlCol="0">
            <a:spAutoFit/>
          </a:bodyPr>
          <a:lstStyle/>
          <a:p>
            <a:r>
              <a:rPr lang="en-US" sz="1400" dirty="0"/>
              <a:t> This pie chart sows that out of 1470 employees :</a:t>
            </a:r>
          </a:p>
          <a:p>
            <a:pPr marL="285750" indent="-285750">
              <a:buSzPct val="75000"/>
              <a:buFont typeface="Wingdings" pitchFamily="2" charset="2"/>
              <a:buChar char="Ø"/>
            </a:pPr>
            <a:r>
              <a:rPr lang="en-US" sz="1400" dirty="0"/>
              <a:t>   16.1% of the employees left their job</a:t>
            </a:r>
          </a:p>
          <a:p>
            <a:pPr marL="285750" indent="-285750">
              <a:buSzPct val="75000"/>
              <a:buFont typeface="Wingdings" pitchFamily="2" charset="2"/>
              <a:buChar char="Ø"/>
            </a:pPr>
            <a:r>
              <a:rPr lang="en-US" sz="1400" dirty="0"/>
              <a:t>   while other 83.9% of the employees</a:t>
            </a:r>
          </a:p>
          <a:p>
            <a:pPr>
              <a:buSzPct val="75000"/>
            </a:pPr>
            <a:r>
              <a:rPr lang="en-US" sz="1400" dirty="0"/>
              <a:t>          preferred to  stay</a:t>
            </a:r>
          </a:p>
        </p:txBody>
      </p:sp>
    </p:spTree>
    <p:extLst>
      <p:ext uri="{BB962C8B-B14F-4D97-AF65-F5344CB8AC3E}">
        <p14:creationId xmlns:p14="http://schemas.microsoft.com/office/powerpoint/2010/main" val="3384433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CD63DB3-4181-A644-B6D3-FB0D20F0EECC}"/>
              </a:ext>
            </a:extLst>
          </p:cNvPr>
          <p:cNvSpPr txBox="1"/>
          <p:nvPr/>
        </p:nvSpPr>
        <p:spPr>
          <a:xfrm>
            <a:off x="1097280" y="2067232"/>
            <a:ext cx="3430670" cy="2031325"/>
          </a:xfrm>
          <a:prstGeom prst="rect">
            <a:avLst/>
          </a:prstGeom>
          <a:noFill/>
        </p:spPr>
        <p:txBody>
          <a:bodyPr wrap="square" rtlCol="0">
            <a:spAutoFit/>
          </a:bodyPr>
          <a:lstStyle/>
          <a:p>
            <a:pPr marL="285750" indent="-285750">
              <a:buFont typeface="Arial" panose="020B0604020202020204" pitchFamily="34" charset="0"/>
              <a:buChar char="•"/>
            </a:pPr>
            <a:r>
              <a:rPr lang="en-US" sz="1400" dirty="0">
                <a:effectLst/>
              </a:rPr>
              <a:t>The Pie charts depict the population of the data into groups of male and female, we can see that the total employee attrition rate based on sex ratio is: </a:t>
            </a:r>
          </a:p>
          <a:p>
            <a:pPr marL="285750" indent="-285750">
              <a:buSzPct val="75000"/>
              <a:buFont typeface="Wingdings" pitchFamily="2" charset="2"/>
              <a:buChar char="Ø"/>
            </a:pPr>
            <a:r>
              <a:rPr lang="en-US" sz="1400" dirty="0"/>
              <a:t>       60 % Male</a:t>
            </a:r>
          </a:p>
          <a:p>
            <a:pPr marL="285750" indent="-285750">
              <a:buSzPct val="75000"/>
              <a:buFont typeface="Wingdings" pitchFamily="2" charset="2"/>
              <a:buChar char="Ø"/>
            </a:pPr>
            <a:r>
              <a:rPr lang="en-US" sz="1400" dirty="0"/>
              <a:t>       40 % Female</a:t>
            </a:r>
          </a:p>
          <a:p>
            <a:pPr marL="285750" indent="-285750">
              <a:buFont typeface="Arial" panose="020B0604020202020204" pitchFamily="34" charset="0"/>
              <a:buChar char="•"/>
            </a:pPr>
            <a:r>
              <a:rPr lang="en-US" sz="1400" dirty="0"/>
              <a:t>For the employees who left the ratio is:</a:t>
            </a:r>
          </a:p>
          <a:p>
            <a:pPr marL="285750" indent="-285750">
              <a:buSzPct val="75000"/>
              <a:buFont typeface="Wingdings" pitchFamily="2" charset="2"/>
              <a:buChar char="Ø"/>
            </a:pPr>
            <a:r>
              <a:rPr lang="en-US" sz="1400" dirty="0"/>
              <a:t>       63.3 % Male</a:t>
            </a:r>
          </a:p>
          <a:p>
            <a:pPr marL="285750" indent="-285750">
              <a:buSzPct val="75000"/>
              <a:buFont typeface="Wingdings" pitchFamily="2" charset="2"/>
              <a:buChar char="Ø"/>
            </a:pPr>
            <a:r>
              <a:rPr lang="en-US" sz="1400" dirty="0"/>
              <a:t>       36.7 % Female</a:t>
            </a:r>
          </a:p>
        </p:txBody>
      </p:sp>
      <p:sp>
        <p:nvSpPr>
          <p:cNvPr id="8" name="Title 1">
            <a:extLst>
              <a:ext uri="{FF2B5EF4-FFF2-40B4-BE49-F238E27FC236}">
                <a16:creationId xmlns:a16="http://schemas.microsoft.com/office/drawing/2014/main" id="{ABE4DBDA-7C3F-8600-5618-424A4049592D}"/>
              </a:ext>
            </a:extLst>
          </p:cNvPr>
          <p:cNvSpPr>
            <a:spLocks noGrp="1"/>
          </p:cNvSpPr>
          <p:nvPr>
            <p:ph type="title"/>
          </p:nvPr>
        </p:nvSpPr>
        <p:spPr>
          <a:xfrm>
            <a:off x="1097280" y="320531"/>
            <a:ext cx="10405263" cy="1450757"/>
          </a:xfrm>
        </p:spPr>
        <p:txBody>
          <a:bodyPr>
            <a:normAutofit/>
          </a:bodyPr>
          <a:lstStyle/>
          <a:p>
            <a:r>
              <a:rPr lang="en-US" b="1" dirty="0">
                <a:solidFill>
                  <a:srgbClr val="1F4569"/>
                </a:solidFill>
              </a:rPr>
              <a:t>Distribution of Employee based on Gender</a:t>
            </a:r>
          </a:p>
        </p:txBody>
      </p:sp>
      <p:pic>
        <p:nvPicPr>
          <p:cNvPr id="5" name="Picture 4">
            <a:extLst>
              <a:ext uri="{FF2B5EF4-FFF2-40B4-BE49-F238E27FC236}">
                <a16:creationId xmlns:a16="http://schemas.microsoft.com/office/drawing/2014/main" id="{5D6BF2DE-C6B3-7D4A-56B6-960428B90342}"/>
              </a:ext>
            </a:extLst>
          </p:cNvPr>
          <p:cNvPicPr>
            <a:picLocks noChangeAspect="1"/>
          </p:cNvPicPr>
          <p:nvPr/>
        </p:nvPicPr>
        <p:blipFill>
          <a:blip r:embed="rId3"/>
          <a:stretch>
            <a:fillRect/>
          </a:stretch>
        </p:blipFill>
        <p:spPr>
          <a:xfrm>
            <a:off x="7989285" y="2618838"/>
            <a:ext cx="3619500" cy="3276600"/>
          </a:xfrm>
          <a:prstGeom prst="rect">
            <a:avLst/>
          </a:prstGeom>
        </p:spPr>
      </p:pic>
      <p:pic>
        <p:nvPicPr>
          <p:cNvPr id="11" name="Picture 10">
            <a:extLst>
              <a:ext uri="{FF2B5EF4-FFF2-40B4-BE49-F238E27FC236}">
                <a16:creationId xmlns:a16="http://schemas.microsoft.com/office/drawing/2014/main" id="{B7DA5299-5F42-000E-3EB8-42672A3C347E}"/>
              </a:ext>
            </a:extLst>
          </p:cNvPr>
          <p:cNvPicPr>
            <a:picLocks noChangeAspect="1"/>
          </p:cNvPicPr>
          <p:nvPr/>
        </p:nvPicPr>
        <p:blipFill>
          <a:blip r:embed="rId4"/>
          <a:stretch>
            <a:fillRect/>
          </a:stretch>
        </p:blipFill>
        <p:spPr>
          <a:xfrm>
            <a:off x="4586980" y="2618838"/>
            <a:ext cx="3343275" cy="3190875"/>
          </a:xfrm>
          <a:prstGeom prst="rect">
            <a:avLst/>
          </a:prstGeom>
        </p:spPr>
      </p:pic>
      <p:pic>
        <p:nvPicPr>
          <p:cNvPr id="13" name="Picture 12">
            <a:extLst>
              <a:ext uri="{FF2B5EF4-FFF2-40B4-BE49-F238E27FC236}">
                <a16:creationId xmlns:a16="http://schemas.microsoft.com/office/drawing/2014/main" id="{82042CF0-BB6F-05FE-0C7C-4BF3CF6BE4E9}"/>
              </a:ext>
            </a:extLst>
          </p:cNvPr>
          <p:cNvPicPr>
            <a:picLocks noChangeAspect="1"/>
          </p:cNvPicPr>
          <p:nvPr/>
        </p:nvPicPr>
        <p:blipFill>
          <a:blip r:embed="rId5"/>
          <a:stretch>
            <a:fillRect/>
          </a:stretch>
        </p:blipFill>
        <p:spPr>
          <a:xfrm>
            <a:off x="7474935" y="2333088"/>
            <a:ext cx="1028700" cy="571500"/>
          </a:xfrm>
          <a:prstGeom prst="rect">
            <a:avLst/>
          </a:prstGeom>
        </p:spPr>
      </p:pic>
      <p:sp>
        <p:nvSpPr>
          <p:cNvPr id="14" name="TextBox 13">
            <a:extLst>
              <a:ext uri="{FF2B5EF4-FFF2-40B4-BE49-F238E27FC236}">
                <a16:creationId xmlns:a16="http://schemas.microsoft.com/office/drawing/2014/main" id="{38A95DAA-C818-966F-3BFE-8F5B879C99BA}"/>
              </a:ext>
            </a:extLst>
          </p:cNvPr>
          <p:cNvSpPr txBox="1"/>
          <p:nvPr/>
        </p:nvSpPr>
        <p:spPr>
          <a:xfrm>
            <a:off x="5574199" y="5809713"/>
            <a:ext cx="1368836" cy="307777"/>
          </a:xfrm>
          <a:prstGeom prst="rect">
            <a:avLst/>
          </a:prstGeom>
          <a:noFill/>
        </p:spPr>
        <p:txBody>
          <a:bodyPr wrap="none" rtlCol="0">
            <a:spAutoFit/>
          </a:bodyPr>
          <a:lstStyle/>
          <a:p>
            <a:r>
              <a:rPr lang="en-US" sz="1400" u="sng" dirty="0"/>
              <a:t>Total Employees</a:t>
            </a:r>
          </a:p>
        </p:txBody>
      </p:sp>
      <p:sp>
        <p:nvSpPr>
          <p:cNvPr id="16" name="TextBox 15">
            <a:extLst>
              <a:ext uri="{FF2B5EF4-FFF2-40B4-BE49-F238E27FC236}">
                <a16:creationId xmlns:a16="http://schemas.microsoft.com/office/drawing/2014/main" id="{29C5BBDC-3ED6-90A6-6704-5F8732E51D26}"/>
              </a:ext>
            </a:extLst>
          </p:cNvPr>
          <p:cNvSpPr txBox="1"/>
          <p:nvPr/>
        </p:nvSpPr>
        <p:spPr>
          <a:xfrm>
            <a:off x="9093217" y="5809712"/>
            <a:ext cx="3098783" cy="307777"/>
          </a:xfrm>
          <a:prstGeom prst="rect">
            <a:avLst/>
          </a:prstGeom>
          <a:noFill/>
        </p:spPr>
        <p:txBody>
          <a:bodyPr wrap="square" rtlCol="0">
            <a:spAutoFit/>
          </a:bodyPr>
          <a:lstStyle/>
          <a:p>
            <a:r>
              <a:rPr lang="en-US" sz="1400" u="sng" dirty="0"/>
              <a:t>Employees who left</a:t>
            </a:r>
          </a:p>
        </p:txBody>
      </p:sp>
    </p:spTree>
    <p:extLst>
      <p:ext uri="{BB962C8B-B14F-4D97-AF65-F5344CB8AC3E}">
        <p14:creationId xmlns:p14="http://schemas.microsoft.com/office/powerpoint/2010/main" val="3378657757"/>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413324"/>
      </a:dk2>
      <a:lt2>
        <a:srgbClr val="E2E8E4"/>
      </a:lt2>
      <a:accent1>
        <a:srgbClr val="C34DA2"/>
      </a:accent1>
      <a:accent2>
        <a:srgbClr val="B13B5F"/>
      </a:accent2>
      <a:accent3>
        <a:srgbClr val="C35A4D"/>
      </a:accent3>
      <a:accent4>
        <a:srgbClr val="B17A3B"/>
      </a:accent4>
      <a:accent5>
        <a:srgbClr val="ACA643"/>
      </a:accent5>
      <a:accent6>
        <a:srgbClr val="86B13B"/>
      </a:accent6>
      <a:hlink>
        <a:srgbClr val="657BCB"/>
      </a:hlink>
      <a:folHlink>
        <a:srgbClr val="7F7F7F"/>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966</TotalTime>
  <Words>1177</Words>
  <Application>Microsoft Office PowerPoint</Application>
  <PresentationFormat>Widescreen</PresentationFormat>
  <Paragraphs>160</Paragraphs>
  <Slides>21</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golos text</vt:lpstr>
      <vt:lpstr>Wingdings</vt:lpstr>
      <vt:lpstr>RetrospectVTI</vt:lpstr>
      <vt:lpstr>Group II</vt:lpstr>
      <vt:lpstr>Agenda</vt:lpstr>
      <vt:lpstr>Introduction</vt:lpstr>
      <vt:lpstr>Project execution steps</vt:lpstr>
      <vt:lpstr>PowerPoint Presentation</vt:lpstr>
      <vt:lpstr>PowerPoint Presentation</vt:lpstr>
      <vt:lpstr>Deep Dive into the Analysis</vt:lpstr>
      <vt:lpstr>Distribution of Employee Attrition</vt:lpstr>
      <vt:lpstr>Distribution of Employee based on Gender</vt:lpstr>
      <vt:lpstr>Distribution of Employee by Marital Status</vt:lpstr>
      <vt:lpstr>Total of Years at the company </vt:lpstr>
      <vt:lpstr>Attrition Rate vs Job Satisfaction </vt:lpstr>
      <vt:lpstr>Attrition rate by Department</vt:lpstr>
      <vt:lpstr>Monthly income by Department </vt:lpstr>
      <vt:lpstr>Correlation and Regression:  Age vs Monthly Income</vt:lpstr>
      <vt:lpstr>Correlation and Regression:  Monthly Income vs Total Working Years</vt:lpstr>
      <vt:lpstr>Correlation and Regression:  Monthly Income vs Total Working Years</vt:lpstr>
      <vt:lpstr>Attrition vs Income</vt:lpstr>
      <vt:lpstr>Conclusion </vt:lpstr>
      <vt:lpstr>Questions</vt:lpstr>
      <vt:lpstr>Group II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MAD Team</dc:title>
  <dc:creator>Michela Petrozzi</dc:creator>
  <cp:lastModifiedBy>Vigneshwar Cheriath</cp:lastModifiedBy>
  <cp:revision>85</cp:revision>
  <dcterms:created xsi:type="dcterms:W3CDTF">2019-10-02T02:36:43Z</dcterms:created>
  <dcterms:modified xsi:type="dcterms:W3CDTF">2023-08-17T20:09:24Z</dcterms:modified>
</cp:coreProperties>
</file>